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342" r:id="rId4"/>
    <p:sldId id="363" r:id="rId5"/>
    <p:sldId id="266" r:id="rId6"/>
    <p:sldId id="343" r:id="rId7"/>
    <p:sldId id="365" r:id="rId8"/>
    <p:sldId id="368" r:id="rId9"/>
    <p:sldId id="369" r:id="rId10"/>
    <p:sldId id="366" r:id="rId11"/>
    <p:sldId id="371" r:id="rId12"/>
    <p:sldId id="373" r:id="rId13"/>
    <p:sldId id="374" r:id="rId14"/>
    <p:sldId id="375" r:id="rId15"/>
    <p:sldId id="376" r:id="rId16"/>
    <p:sldId id="377" r:id="rId17"/>
    <p:sldId id="380" r:id="rId18"/>
    <p:sldId id="378" r:id="rId19"/>
    <p:sldId id="495" r:id="rId20"/>
    <p:sldId id="383" r:id="rId21"/>
    <p:sldId id="389" r:id="rId22"/>
    <p:sldId id="394" r:id="rId23"/>
    <p:sldId id="410" r:id="rId24"/>
    <p:sldId id="412" r:id="rId25"/>
    <p:sldId id="413" r:id="rId26"/>
    <p:sldId id="414" r:id="rId27"/>
    <p:sldId id="415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34" r:id="rId36"/>
    <p:sldId id="469" r:id="rId37"/>
    <p:sldId id="436" r:id="rId38"/>
    <p:sldId id="440" r:id="rId39"/>
    <p:sldId id="400" r:id="rId40"/>
    <p:sldId id="403" r:id="rId41"/>
    <p:sldId id="404" r:id="rId42"/>
    <p:sldId id="441" r:id="rId43"/>
    <p:sldId id="442" r:id="rId44"/>
    <p:sldId id="458" r:id="rId45"/>
    <p:sldId id="459" r:id="rId46"/>
    <p:sldId id="461" r:id="rId47"/>
    <p:sldId id="466" r:id="rId48"/>
    <p:sldId id="467" r:id="rId49"/>
    <p:sldId id="468" r:id="rId50"/>
    <p:sldId id="401" r:id="rId51"/>
    <p:sldId id="470" r:id="rId52"/>
    <p:sldId id="293" r:id="rId53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65" autoAdjust="0"/>
    <p:restoredTop sz="99882" autoAdjust="0"/>
  </p:normalViewPr>
  <p:slideViewPr>
    <p:cSldViewPr>
      <p:cViewPr>
        <p:scale>
          <a:sx n="100" d="100"/>
          <a:sy n="100" d="100"/>
        </p:scale>
        <p:origin x="672" y="25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4" d="100"/>
          <a:sy n="114" d="100"/>
        </p:scale>
        <p:origin x="-1722" y="-96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E8F9FFB-761D-40C0-B121-01B26B4B7C03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515043-7713-4EE5-ACA3-DEEC5B229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835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DA9365-C5FF-4C8D-B65B-9699017078CC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8BF581B-22E2-4926-A9A7-385FEB3F0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107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99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89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1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1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7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2B5DDC-3C8B-4D93-8353-3C870FC20223}" type="datetime1">
              <a:rPr lang="en-US" smtClean="0"/>
              <a:t>2/28/18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09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700">
                <a:solidFill>
                  <a:srgbClr val="CC3300"/>
                </a:solidFill>
                <a:latin typeface="Wingdings"/>
                <a:cs typeface="Wingding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20EEE-7720-4BD0-9157-5569ED1EB385}" type="datetime1">
              <a:rPr lang="en-US" smtClean="0"/>
              <a:t>2/28/18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8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9644" y="1409693"/>
            <a:ext cx="4010660" cy="46926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DBDFB-6EF3-445F-9320-37EFA9038B24}" type="datetime1">
              <a:rPr lang="en-US" smtClean="0"/>
              <a:t>2/28/18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12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4DE8B-CB3C-4776-A157-9F1FEE198875}" type="datetime1">
              <a:rPr lang="en-US" smtClean="0"/>
              <a:t>2/28/18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9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>
            <a:spLocks/>
          </p:cNvSpPr>
          <p:nvPr/>
        </p:nvSpPr>
        <p:spPr bwMode="auto">
          <a:xfrm>
            <a:off x="0" y="2971800"/>
            <a:ext cx="7086600" cy="457200"/>
          </a:xfrm>
          <a:custGeom>
            <a:avLst/>
            <a:gdLst>
              <a:gd name="T0" fmla="*/ 0 w 7086600"/>
              <a:gd name="T1" fmla="*/ 457200 h 457200"/>
              <a:gd name="T2" fmla="*/ 7086600 w 7086600"/>
              <a:gd name="T3" fmla="*/ 457200 h 457200"/>
              <a:gd name="T4" fmla="*/ 7086600 w 7086600"/>
              <a:gd name="T5" fmla="*/ 0 h 457200"/>
              <a:gd name="T6" fmla="*/ 0 w 7086600"/>
              <a:gd name="T7" fmla="*/ 0 h 457200"/>
              <a:gd name="T8" fmla="*/ 0 w 7086600"/>
              <a:gd name="T9" fmla="*/ 457200 h 457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86600" h="457200">
                <a:moveTo>
                  <a:pt x="0" y="457200"/>
                </a:moveTo>
                <a:lnTo>
                  <a:pt x="7086600" y="457200"/>
                </a:lnTo>
                <a:lnTo>
                  <a:pt x="70866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3" name="bk object 17"/>
          <p:cNvSpPr>
            <a:spLocks/>
          </p:cNvSpPr>
          <p:nvPr/>
        </p:nvSpPr>
        <p:spPr bwMode="auto">
          <a:xfrm>
            <a:off x="0" y="2971800"/>
            <a:ext cx="7086600" cy="457200"/>
          </a:xfrm>
          <a:custGeom>
            <a:avLst/>
            <a:gdLst>
              <a:gd name="T0" fmla="*/ 0 w 7086600"/>
              <a:gd name="T1" fmla="*/ 0 h 457200"/>
              <a:gd name="T2" fmla="*/ 7086600 w 7086600"/>
              <a:gd name="T3" fmla="*/ 0 h 457200"/>
              <a:gd name="T4" fmla="*/ 7086600 w 7086600"/>
              <a:gd name="T5" fmla="*/ 457200 h 457200"/>
              <a:gd name="T6" fmla="*/ 0 w 7086600"/>
              <a:gd name="T7" fmla="*/ 457200 h 457200"/>
              <a:gd name="T8" fmla="*/ 0 w 7086600"/>
              <a:gd name="T9" fmla="*/ 0 h 457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86600" h="457200">
                <a:moveTo>
                  <a:pt x="0" y="0"/>
                </a:moveTo>
                <a:lnTo>
                  <a:pt x="7086600" y="0"/>
                </a:lnTo>
                <a:lnTo>
                  <a:pt x="708660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4" name="bk object 18"/>
          <p:cNvSpPr>
            <a:spLocks/>
          </p:cNvSpPr>
          <p:nvPr/>
        </p:nvSpPr>
        <p:spPr bwMode="auto">
          <a:xfrm>
            <a:off x="7086600" y="2971800"/>
            <a:ext cx="2057400" cy="457200"/>
          </a:xfrm>
          <a:custGeom>
            <a:avLst/>
            <a:gdLst>
              <a:gd name="T0" fmla="*/ 0 w 2057400"/>
              <a:gd name="T1" fmla="*/ 0 h 457200"/>
              <a:gd name="T2" fmla="*/ 2057400 w 2057400"/>
              <a:gd name="T3" fmla="*/ 0 h 457200"/>
              <a:gd name="T4" fmla="*/ 2057400 w 2057400"/>
              <a:gd name="T5" fmla="*/ 457200 h 457200"/>
              <a:gd name="T6" fmla="*/ 0 w 2057400"/>
              <a:gd name="T7" fmla="*/ 457200 h 457200"/>
              <a:gd name="T8" fmla="*/ 0 w 2057400"/>
              <a:gd name="T9" fmla="*/ 0 h 457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57400" h="457200">
                <a:moveTo>
                  <a:pt x="0" y="0"/>
                </a:moveTo>
                <a:lnTo>
                  <a:pt x="2057400" y="0"/>
                </a:lnTo>
                <a:lnTo>
                  <a:pt x="205740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5" name="bk object 23"/>
          <p:cNvSpPr>
            <a:spLocks/>
          </p:cNvSpPr>
          <p:nvPr/>
        </p:nvSpPr>
        <p:spPr bwMode="auto">
          <a:xfrm>
            <a:off x="239713" y="2994025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6" name="bk object 24"/>
          <p:cNvSpPr>
            <a:spLocks/>
          </p:cNvSpPr>
          <p:nvPr/>
        </p:nvSpPr>
        <p:spPr bwMode="auto">
          <a:xfrm>
            <a:off x="544513" y="2994025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7" name="bk object 25"/>
          <p:cNvSpPr>
            <a:spLocks/>
          </p:cNvSpPr>
          <p:nvPr/>
        </p:nvSpPr>
        <p:spPr bwMode="auto">
          <a:xfrm>
            <a:off x="849313" y="2994025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8" name="bk object 26"/>
          <p:cNvSpPr>
            <a:spLocks/>
          </p:cNvSpPr>
          <p:nvPr/>
        </p:nvSpPr>
        <p:spPr bwMode="auto">
          <a:xfrm>
            <a:off x="1154113" y="2994025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9" name="bk object 31"/>
          <p:cNvSpPr>
            <a:spLocks/>
          </p:cNvSpPr>
          <p:nvPr/>
        </p:nvSpPr>
        <p:spPr bwMode="auto">
          <a:xfrm>
            <a:off x="8545513" y="503238"/>
            <a:ext cx="101600" cy="212725"/>
          </a:xfrm>
          <a:custGeom>
            <a:avLst/>
            <a:gdLst>
              <a:gd name="T0" fmla="*/ 49809 w 102234"/>
              <a:gd name="T1" fmla="*/ 0 h 212725"/>
              <a:gd name="T2" fmla="*/ 0 w 102234"/>
              <a:gd name="T3" fmla="*/ 212636 h 212725"/>
              <a:gd name="T4" fmla="*/ 98956 w 102234"/>
              <a:gd name="T5" fmla="*/ 212636 h 212725"/>
              <a:gd name="T6" fmla="*/ 49809 w 102234"/>
              <a:gd name="T7" fmla="*/ 0 h 2127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2234" h="212725">
                <a:moveTo>
                  <a:pt x="51384" y="0"/>
                </a:moveTo>
                <a:lnTo>
                  <a:pt x="0" y="212636"/>
                </a:lnTo>
                <a:lnTo>
                  <a:pt x="102082" y="212636"/>
                </a:lnTo>
                <a:lnTo>
                  <a:pt x="51384" y="0"/>
                </a:lnTo>
                <a:close/>
              </a:path>
            </a:pathLst>
          </a:custGeom>
          <a:noFill/>
          <a:ln w="18288">
            <a:solidFill>
              <a:srgbClr val="FCFDF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0" name="bk object 32"/>
          <p:cNvSpPr>
            <a:spLocks/>
          </p:cNvSpPr>
          <p:nvPr/>
        </p:nvSpPr>
        <p:spPr bwMode="auto">
          <a:xfrm>
            <a:off x="7700963" y="503238"/>
            <a:ext cx="101600" cy="212725"/>
          </a:xfrm>
          <a:custGeom>
            <a:avLst/>
            <a:gdLst>
              <a:gd name="T0" fmla="*/ 49809 w 102234"/>
              <a:gd name="T1" fmla="*/ 0 h 212725"/>
              <a:gd name="T2" fmla="*/ 0 w 102234"/>
              <a:gd name="T3" fmla="*/ 212636 h 212725"/>
              <a:gd name="T4" fmla="*/ 98956 w 102234"/>
              <a:gd name="T5" fmla="*/ 212636 h 212725"/>
              <a:gd name="T6" fmla="*/ 96100 w 102234"/>
              <a:gd name="T7" fmla="*/ 200282 h 212725"/>
              <a:gd name="T8" fmla="*/ 93244 w 102234"/>
              <a:gd name="T9" fmla="*/ 187928 h 212725"/>
              <a:gd name="T10" fmla="*/ 84679 w 102234"/>
              <a:gd name="T11" fmla="*/ 150867 h 212725"/>
              <a:gd name="T12" fmla="*/ 73258 w 102234"/>
              <a:gd name="T13" fmla="*/ 101452 h 212725"/>
              <a:gd name="T14" fmla="*/ 70404 w 102234"/>
              <a:gd name="T15" fmla="*/ 89098 h 212725"/>
              <a:gd name="T16" fmla="*/ 58984 w 102234"/>
              <a:gd name="T17" fmla="*/ 39684 h 212725"/>
              <a:gd name="T18" fmla="*/ 50414 w 102234"/>
              <a:gd name="T19" fmla="*/ 2622 h 212725"/>
              <a:gd name="T20" fmla="*/ 49809 w 102234"/>
              <a:gd name="T21" fmla="*/ 0 h 2127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2234" h="212725">
                <a:moveTo>
                  <a:pt x="51384" y="0"/>
                </a:moveTo>
                <a:lnTo>
                  <a:pt x="0" y="212636"/>
                </a:lnTo>
                <a:lnTo>
                  <a:pt x="102082" y="212636"/>
                </a:lnTo>
                <a:lnTo>
                  <a:pt x="99136" y="200282"/>
                </a:lnTo>
                <a:lnTo>
                  <a:pt x="96190" y="187928"/>
                </a:lnTo>
                <a:lnTo>
                  <a:pt x="87354" y="150867"/>
                </a:lnTo>
                <a:lnTo>
                  <a:pt x="75573" y="101452"/>
                </a:lnTo>
                <a:lnTo>
                  <a:pt x="72628" y="89098"/>
                </a:lnTo>
                <a:lnTo>
                  <a:pt x="60847" y="39684"/>
                </a:lnTo>
                <a:lnTo>
                  <a:pt x="52009" y="2622"/>
                </a:lnTo>
                <a:lnTo>
                  <a:pt x="51384" y="0"/>
                </a:lnTo>
                <a:close/>
              </a:path>
            </a:pathLst>
          </a:custGeom>
          <a:noFill/>
          <a:ln w="18288">
            <a:solidFill>
              <a:srgbClr val="FCFDF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1" name="bk object 33"/>
          <p:cNvSpPr>
            <a:spLocks/>
          </p:cNvSpPr>
          <p:nvPr/>
        </p:nvSpPr>
        <p:spPr bwMode="auto">
          <a:xfrm>
            <a:off x="8348663" y="296863"/>
            <a:ext cx="492125" cy="668337"/>
          </a:xfrm>
          <a:custGeom>
            <a:avLst/>
            <a:gdLst>
              <a:gd name="T0" fmla="*/ 181051 w 492125"/>
              <a:gd name="T1" fmla="*/ 0 h 667385"/>
              <a:gd name="T2" fmla="*/ 314502 w 492125"/>
              <a:gd name="T3" fmla="*/ 0 h 667385"/>
              <a:gd name="T4" fmla="*/ 323364 w 492125"/>
              <a:gd name="T5" fmla="*/ 33602 h 667385"/>
              <a:gd name="T6" fmla="*/ 332227 w 492125"/>
              <a:gd name="T7" fmla="*/ 67201 h 667385"/>
              <a:gd name="T8" fmla="*/ 349952 w 492125"/>
              <a:gd name="T9" fmla="*/ 134403 h 667385"/>
              <a:gd name="T10" fmla="*/ 367677 w 492125"/>
              <a:gd name="T11" fmla="*/ 201605 h 667385"/>
              <a:gd name="T12" fmla="*/ 385403 w 492125"/>
              <a:gd name="T13" fmla="*/ 268807 h 667385"/>
              <a:gd name="T14" fmla="*/ 403129 w 492125"/>
              <a:gd name="T15" fmla="*/ 336009 h 667385"/>
              <a:gd name="T16" fmla="*/ 411992 w 492125"/>
              <a:gd name="T17" fmla="*/ 369608 h 667385"/>
              <a:gd name="T18" fmla="*/ 420855 w 492125"/>
              <a:gd name="T19" fmla="*/ 403211 h 667385"/>
              <a:gd name="T20" fmla="*/ 438581 w 492125"/>
              <a:gd name="T21" fmla="*/ 470411 h 667385"/>
              <a:gd name="T22" fmla="*/ 456307 w 492125"/>
              <a:gd name="T23" fmla="*/ 537615 h 667385"/>
              <a:gd name="T24" fmla="*/ 474032 w 492125"/>
              <a:gd name="T25" fmla="*/ 604816 h 667385"/>
              <a:gd name="T26" fmla="*/ 491756 w 492125"/>
              <a:gd name="T27" fmla="*/ 672018 h 667385"/>
              <a:gd name="T28" fmla="*/ 361061 w 492125"/>
              <a:gd name="T29" fmla="*/ 672018 h 667385"/>
              <a:gd name="T30" fmla="*/ 348236 w 492125"/>
              <a:gd name="T31" fmla="*/ 622516 h 667385"/>
              <a:gd name="T32" fmla="*/ 341825 w 492125"/>
              <a:gd name="T33" fmla="*/ 597762 h 667385"/>
              <a:gd name="T34" fmla="*/ 338620 w 492125"/>
              <a:gd name="T35" fmla="*/ 585384 h 667385"/>
              <a:gd name="T36" fmla="*/ 335414 w 492125"/>
              <a:gd name="T37" fmla="*/ 573007 h 667385"/>
              <a:gd name="T38" fmla="*/ 332207 w 492125"/>
              <a:gd name="T39" fmla="*/ 560628 h 667385"/>
              <a:gd name="T40" fmla="*/ 161734 w 492125"/>
              <a:gd name="T41" fmla="*/ 554840 h 667385"/>
              <a:gd name="T42" fmla="*/ 158325 w 492125"/>
              <a:gd name="T43" fmla="*/ 567164 h 667385"/>
              <a:gd name="T44" fmla="*/ 148097 w 492125"/>
              <a:gd name="T45" fmla="*/ 604132 h 667385"/>
              <a:gd name="T46" fmla="*/ 134466 w 492125"/>
              <a:gd name="T47" fmla="*/ 653417 h 667385"/>
              <a:gd name="T48" fmla="*/ 131060 w 492125"/>
              <a:gd name="T49" fmla="*/ 665737 h 667385"/>
              <a:gd name="T50" fmla="*/ 0 w 492125"/>
              <a:gd name="T51" fmla="*/ 672018 h 667385"/>
              <a:gd name="T52" fmla="*/ 9052 w 492125"/>
              <a:gd name="T53" fmla="*/ 638417 h 667385"/>
              <a:gd name="T54" fmla="*/ 18105 w 492125"/>
              <a:gd name="T55" fmla="*/ 604816 h 667385"/>
              <a:gd name="T56" fmla="*/ 27157 w 492125"/>
              <a:gd name="T57" fmla="*/ 571214 h 667385"/>
              <a:gd name="T58" fmla="*/ 36210 w 492125"/>
              <a:gd name="T59" fmla="*/ 537615 h 667385"/>
              <a:gd name="T60" fmla="*/ 45262 w 492125"/>
              <a:gd name="T61" fmla="*/ 504013 h 667385"/>
              <a:gd name="T62" fmla="*/ 54315 w 492125"/>
              <a:gd name="T63" fmla="*/ 470411 h 667385"/>
              <a:gd name="T64" fmla="*/ 63367 w 492125"/>
              <a:gd name="T65" fmla="*/ 436811 h 667385"/>
              <a:gd name="T66" fmla="*/ 72420 w 492125"/>
              <a:gd name="T67" fmla="*/ 403211 h 667385"/>
              <a:gd name="T68" fmla="*/ 81473 w 492125"/>
              <a:gd name="T69" fmla="*/ 369608 h 667385"/>
              <a:gd name="T70" fmla="*/ 90525 w 492125"/>
              <a:gd name="T71" fmla="*/ 336009 h 667385"/>
              <a:gd name="T72" fmla="*/ 99578 w 492125"/>
              <a:gd name="T73" fmla="*/ 302408 h 667385"/>
              <a:gd name="T74" fmla="*/ 108630 w 492125"/>
              <a:gd name="T75" fmla="*/ 268807 h 667385"/>
              <a:gd name="T76" fmla="*/ 117683 w 492125"/>
              <a:gd name="T77" fmla="*/ 235206 h 667385"/>
              <a:gd name="T78" fmla="*/ 126735 w 492125"/>
              <a:gd name="T79" fmla="*/ 201605 h 667385"/>
              <a:gd name="T80" fmla="*/ 135788 w 492125"/>
              <a:gd name="T81" fmla="*/ 168004 h 667385"/>
              <a:gd name="T82" fmla="*/ 144840 w 492125"/>
              <a:gd name="T83" fmla="*/ 134403 h 667385"/>
              <a:gd name="T84" fmla="*/ 153893 w 492125"/>
              <a:gd name="T85" fmla="*/ 100802 h 667385"/>
              <a:gd name="T86" fmla="*/ 162946 w 492125"/>
              <a:gd name="T87" fmla="*/ 67201 h 667385"/>
              <a:gd name="T88" fmla="*/ 171998 w 492125"/>
              <a:gd name="T89" fmla="*/ 33602 h 667385"/>
              <a:gd name="T90" fmla="*/ 181051 w 492125"/>
              <a:gd name="T91" fmla="*/ 0 h 66738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2125" h="667385">
                <a:moveTo>
                  <a:pt x="181051" y="0"/>
                </a:moveTo>
                <a:lnTo>
                  <a:pt x="314502" y="0"/>
                </a:lnTo>
                <a:lnTo>
                  <a:pt x="323364" y="33362"/>
                </a:lnTo>
                <a:lnTo>
                  <a:pt x="332227" y="66724"/>
                </a:lnTo>
                <a:lnTo>
                  <a:pt x="349952" y="133449"/>
                </a:lnTo>
                <a:lnTo>
                  <a:pt x="367677" y="200173"/>
                </a:lnTo>
                <a:lnTo>
                  <a:pt x="385403" y="266898"/>
                </a:lnTo>
                <a:lnTo>
                  <a:pt x="403129" y="333622"/>
                </a:lnTo>
                <a:lnTo>
                  <a:pt x="411992" y="366984"/>
                </a:lnTo>
                <a:lnTo>
                  <a:pt x="420855" y="400347"/>
                </a:lnTo>
                <a:lnTo>
                  <a:pt x="438581" y="467071"/>
                </a:lnTo>
                <a:lnTo>
                  <a:pt x="456307" y="533796"/>
                </a:lnTo>
                <a:lnTo>
                  <a:pt x="474032" y="600520"/>
                </a:lnTo>
                <a:lnTo>
                  <a:pt x="491756" y="667245"/>
                </a:lnTo>
                <a:lnTo>
                  <a:pt x="361061" y="667245"/>
                </a:lnTo>
                <a:lnTo>
                  <a:pt x="348236" y="618095"/>
                </a:lnTo>
                <a:lnTo>
                  <a:pt x="341825" y="593517"/>
                </a:lnTo>
                <a:lnTo>
                  <a:pt x="338620" y="581227"/>
                </a:lnTo>
                <a:lnTo>
                  <a:pt x="335414" y="568937"/>
                </a:lnTo>
                <a:lnTo>
                  <a:pt x="332207" y="556647"/>
                </a:lnTo>
                <a:lnTo>
                  <a:pt x="161734" y="550900"/>
                </a:lnTo>
                <a:lnTo>
                  <a:pt x="158325" y="563136"/>
                </a:lnTo>
                <a:lnTo>
                  <a:pt x="148097" y="599841"/>
                </a:lnTo>
                <a:lnTo>
                  <a:pt x="134466" y="648777"/>
                </a:lnTo>
                <a:lnTo>
                  <a:pt x="131060" y="661009"/>
                </a:lnTo>
                <a:lnTo>
                  <a:pt x="0" y="667245"/>
                </a:lnTo>
                <a:lnTo>
                  <a:pt x="9052" y="633883"/>
                </a:lnTo>
                <a:lnTo>
                  <a:pt x="18105" y="600520"/>
                </a:lnTo>
                <a:lnTo>
                  <a:pt x="27157" y="567158"/>
                </a:lnTo>
                <a:lnTo>
                  <a:pt x="36210" y="533796"/>
                </a:lnTo>
                <a:lnTo>
                  <a:pt x="45262" y="500433"/>
                </a:lnTo>
                <a:lnTo>
                  <a:pt x="54315" y="467071"/>
                </a:lnTo>
                <a:lnTo>
                  <a:pt x="63367" y="433709"/>
                </a:lnTo>
                <a:lnTo>
                  <a:pt x="72420" y="400347"/>
                </a:lnTo>
                <a:lnTo>
                  <a:pt x="81473" y="366984"/>
                </a:lnTo>
                <a:lnTo>
                  <a:pt x="90525" y="333622"/>
                </a:lnTo>
                <a:lnTo>
                  <a:pt x="99578" y="300260"/>
                </a:lnTo>
                <a:lnTo>
                  <a:pt x="108630" y="266898"/>
                </a:lnTo>
                <a:lnTo>
                  <a:pt x="117683" y="233535"/>
                </a:lnTo>
                <a:lnTo>
                  <a:pt x="126735" y="200173"/>
                </a:lnTo>
                <a:lnTo>
                  <a:pt x="135788" y="166811"/>
                </a:lnTo>
                <a:lnTo>
                  <a:pt x="144840" y="133449"/>
                </a:lnTo>
                <a:lnTo>
                  <a:pt x="153893" y="100086"/>
                </a:lnTo>
                <a:lnTo>
                  <a:pt x="162946" y="66724"/>
                </a:lnTo>
                <a:lnTo>
                  <a:pt x="171998" y="33362"/>
                </a:lnTo>
                <a:lnTo>
                  <a:pt x="181051" y="0"/>
                </a:lnTo>
                <a:close/>
              </a:path>
            </a:pathLst>
          </a:custGeom>
          <a:noFill/>
          <a:ln w="18288">
            <a:solidFill>
              <a:srgbClr val="FCFDF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2" name="bk object 34"/>
          <p:cNvSpPr>
            <a:spLocks/>
          </p:cNvSpPr>
          <p:nvPr/>
        </p:nvSpPr>
        <p:spPr bwMode="auto">
          <a:xfrm>
            <a:off x="8050213" y="296863"/>
            <a:ext cx="269875" cy="668337"/>
          </a:xfrm>
          <a:custGeom>
            <a:avLst/>
            <a:gdLst>
              <a:gd name="T0" fmla="*/ 0 w 269875"/>
              <a:gd name="T1" fmla="*/ 0 h 667385"/>
              <a:gd name="T2" fmla="*/ 269671 w 269875"/>
              <a:gd name="T3" fmla="*/ 0 h 667385"/>
              <a:gd name="T4" fmla="*/ 269671 w 269875"/>
              <a:gd name="T5" fmla="*/ 145726 h 667385"/>
              <a:gd name="T6" fmla="*/ 122428 w 269875"/>
              <a:gd name="T7" fmla="*/ 145726 h 667385"/>
              <a:gd name="T8" fmla="*/ 122428 w 269875"/>
              <a:gd name="T9" fmla="*/ 260433 h 667385"/>
              <a:gd name="T10" fmla="*/ 256565 w 269875"/>
              <a:gd name="T11" fmla="*/ 260433 h 667385"/>
              <a:gd name="T12" fmla="*/ 256565 w 269875"/>
              <a:gd name="T13" fmla="*/ 406160 h 667385"/>
              <a:gd name="T14" fmla="*/ 122428 w 269875"/>
              <a:gd name="T15" fmla="*/ 406160 h 667385"/>
              <a:gd name="T16" fmla="*/ 122428 w 269875"/>
              <a:gd name="T17" fmla="*/ 672018 h 667385"/>
              <a:gd name="T18" fmla="*/ 0 w 269875"/>
              <a:gd name="T19" fmla="*/ 672018 h 667385"/>
              <a:gd name="T20" fmla="*/ 0 w 269875"/>
              <a:gd name="T21" fmla="*/ 0 h 6673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69875" h="667385">
                <a:moveTo>
                  <a:pt x="0" y="0"/>
                </a:moveTo>
                <a:lnTo>
                  <a:pt x="269671" y="0"/>
                </a:lnTo>
                <a:lnTo>
                  <a:pt x="269671" y="144691"/>
                </a:lnTo>
                <a:lnTo>
                  <a:pt x="122428" y="144691"/>
                </a:lnTo>
                <a:lnTo>
                  <a:pt x="122428" y="258584"/>
                </a:lnTo>
                <a:lnTo>
                  <a:pt x="256565" y="258584"/>
                </a:lnTo>
                <a:lnTo>
                  <a:pt x="256565" y="403275"/>
                </a:lnTo>
                <a:lnTo>
                  <a:pt x="122428" y="403275"/>
                </a:lnTo>
                <a:lnTo>
                  <a:pt x="122428" y="667245"/>
                </a:lnTo>
                <a:lnTo>
                  <a:pt x="0" y="667245"/>
                </a:lnTo>
                <a:lnTo>
                  <a:pt x="0" y="0"/>
                </a:lnTo>
                <a:close/>
              </a:path>
            </a:pathLst>
          </a:custGeom>
          <a:noFill/>
          <a:ln w="18288">
            <a:solidFill>
              <a:srgbClr val="FCFDF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3" name="bk object 35"/>
          <p:cNvSpPr>
            <a:spLocks/>
          </p:cNvSpPr>
          <p:nvPr/>
        </p:nvSpPr>
        <p:spPr bwMode="auto">
          <a:xfrm>
            <a:off x="7504113" y="296863"/>
            <a:ext cx="492125" cy="668337"/>
          </a:xfrm>
          <a:custGeom>
            <a:avLst/>
            <a:gdLst>
              <a:gd name="T0" fmla="*/ 181051 w 492125"/>
              <a:gd name="T1" fmla="*/ 0 h 667385"/>
              <a:gd name="T2" fmla="*/ 314502 w 492125"/>
              <a:gd name="T3" fmla="*/ 0 h 667385"/>
              <a:gd name="T4" fmla="*/ 323364 w 492125"/>
              <a:gd name="T5" fmla="*/ 33602 h 667385"/>
              <a:gd name="T6" fmla="*/ 332227 w 492125"/>
              <a:gd name="T7" fmla="*/ 67201 h 667385"/>
              <a:gd name="T8" fmla="*/ 349952 w 492125"/>
              <a:gd name="T9" fmla="*/ 134403 h 667385"/>
              <a:gd name="T10" fmla="*/ 367677 w 492125"/>
              <a:gd name="T11" fmla="*/ 201605 h 667385"/>
              <a:gd name="T12" fmla="*/ 385403 w 492125"/>
              <a:gd name="T13" fmla="*/ 268807 h 667385"/>
              <a:gd name="T14" fmla="*/ 403129 w 492125"/>
              <a:gd name="T15" fmla="*/ 336009 h 667385"/>
              <a:gd name="T16" fmla="*/ 411992 w 492125"/>
              <a:gd name="T17" fmla="*/ 369608 h 667385"/>
              <a:gd name="T18" fmla="*/ 429718 w 492125"/>
              <a:gd name="T19" fmla="*/ 436811 h 667385"/>
              <a:gd name="T20" fmla="*/ 447444 w 492125"/>
              <a:gd name="T21" fmla="*/ 504013 h 667385"/>
              <a:gd name="T22" fmla="*/ 465169 w 492125"/>
              <a:gd name="T23" fmla="*/ 571214 h 667385"/>
              <a:gd name="T24" fmla="*/ 482894 w 492125"/>
              <a:gd name="T25" fmla="*/ 638417 h 667385"/>
              <a:gd name="T26" fmla="*/ 491756 w 492125"/>
              <a:gd name="T27" fmla="*/ 672018 h 667385"/>
              <a:gd name="T28" fmla="*/ 361061 w 492125"/>
              <a:gd name="T29" fmla="*/ 672018 h 667385"/>
              <a:gd name="T30" fmla="*/ 348236 w 492125"/>
              <a:gd name="T31" fmla="*/ 622516 h 667385"/>
              <a:gd name="T32" fmla="*/ 341825 w 492125"/>
              <a:gd name="T33" fmla="*/ 597762 h 667385"/>
              <a:gd name="T34" fmla="*/ 338620 w 492125"/>
              <a:gd name="T35" fmla="*/ 585384 h 667385"/>
              <a:gd name="T36" fmla="*/ 335414 w 492125"/>
              <a:gd name="T37" fmla="*/ 573007 h 667385"/>
              <a:gd name="T38" fmla="*/ 332207 w 492125"/>
              <a:gd name="T39" fmla="*/ 560628 h 667385"/>
              <a:gd name="T40" fmla="*/ 161734 w 492125"/>
              <a:gd name="T41" fmla="*/ 554840 h 667385"/>
              <a:gd name="T42" fmla="*/ 158325 w 492125"/>
              <a:gd name="T43" fmla="*/ 567164 h 667385"/>
              <a:gd name="T44" fmla="*/ 154917 w 492125"/>
              <a:gd name="T45" fmla="*/ 579486 h 667385"/>
              <a:gd name="T46" fmla="*/ 151509 w 492125"/>
              <a:gd name="T47" fmla="*/ 591809 h 667385"/>
              <a:gd name="T48" fmla="*/ 148101 w 492125"/>
              <a:gd name="T49" fmla="*/ 604132 h 667385"/>
              <a:gd name="T50" fmla="*/ 144694 w 492125"/>
              <a:gd name="T51" fmla="*/ 616454 h 667385"/>
              <a:gd name="T52" fmla="*/ 141286 w 492125"/>
              <a:gd name="T53" fmla="*/ 628776 h 667385"/>
              <a:gd name="T54" fmla="*/ 137878 w 492125"/>
              <a:gd name="T55" fmla="*/ 641097 h 667385"/>
              <a:gd name="T56" fmla="*/ 134470 w 492125"/>
              <a:gd name="T57" fmla="*/ 653417 h 667385"/>
              <a:gd name="T58" fmla="*/ 131062 w 492125"/>
              <a:gd name="T59" fmla="*/ 665737 h 667385"/>
              <a:gd name="T60" fmla="*/ 0 w 492125"/>
              <a:gd name="T61" fmla="*/ 672018 h 667385"/>
              <a:gd name="T62" fmla="*/ 9052 w 492125"/>
              <a:gd name="T63" fmla="*/ 638417 h 667385"/>
              <a:gd name="T64" fmla="*/ 18105 w 492125"/>
              <a:gd name="T65" fmla="*/ 604816 h 667385"/>
              <a:gd name="T66" fmla="*/ 27157 w 492125"/>
              <a:gd name="T67" fmla="*/ 571214 h 667385"/>
              <a:gd name="T68" fmla="*/ 36210 w 492125"/>
              <a:gd name="T69" fmla="*/ 537615 h 667385"/>
              <a:gd name="T70" fmla="*/ 45262 w 492125"/>
              <a:gd name="T71" fmla="*/ 504013 h 667385"/>
              <a:gd name="T72" fmla="*/ 54315 w 492125"/>
              <a:gd name="T73" fmla="*/ 470411 h 667385"/>
              <a:gd name="T74" fmla="*/ 63367 w 492125"/>
              <a:gd name="T75" fmla="*/ 436811 h 667385"/>
              <a:gd name="T76" fmla="*/ 72420 w 492125"/>
              <a:gd name="T77" fmla="*/ 403211 h 667385"/>
              <a:gd name="T78" fmla="*/ 81473 w 492125"/>
              <a:gd name="T79" fmla="*/ 369608 h 667385"/>
              <a:gd name="T80" fmla="*/ 90525 w 492125"/>
              <a:gd name="T81" fmla="*/ 336009 h 667385"/>
              <a:gd name="T82" fmla="*/ 99578 w 492125"/>
              <a:gd name="T83" fmla="*/ 302408 h 667385"/>
              <a:gd name="T84" fmla="*/ 108630 w 492125"/>
              <a:gd name="T85" fmla="*/ 268807 h 667385"/>
              <a:gd name="T86" fmla="*/ 117683 w 492125"/>
              <a:gd name="T87" fmla="*/ 235206 h 667385"/>
              <a:gd name="T88" fmla="*/ 126735 w 492125"/>
              <a:gd name="T89" fmla="*/ 201605 h 667385"/>
              <a:gd name="T90" fmla="*/ 135788 w 492125"/>
              <a:gd name="T91" fmla="*/ 168004 h 667385"/>
              <a:gd name="T92" fmla="*/ 144840 w 492125"/>
              <a:gd name="T93" fmla="*/ 134403 h 667385"/>
              <a:gd name="T94" fmla="*/ 153893 w 492125"/>
              <a:gd name="T95" fmla="*/ 100802 h 667385"/>
              <a:gd name="T96" fmla="*/ 162946 w 492125"/>
              <a:gd name="T97" fmla="*/ 67201 h 667385"/>
              <a:gd name="T98" fmla="*/ 171998 w 492125"/>
              <a:gd name="T99" fmla="*/ 33602 h 667385"/>
              <a:gd name="T100" fmla="*/ 181051 w 492125"/>
              <a:gd name="T101" fmla="*/ 0 h 66738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92125" h="667385">
                <a:moveTo>
                  <a:pt x="181051" y="0"/>
                </a:moveTo>
                <a:lnTo>
                  <a:pt x="314502" y="0"/>
                </a:lnTo>
                <a:lnTo>
                  <a:pt x="323364" y="33362"/>
                </a:lnTo>
                <a:lnTo>
                  <a:pt x="332227" y="66724"/>
                </a:lnTo>
                <a:lnTo>
                  <a:pt x="349952" y="133449"/>
                </a:lnTo>
                <a:lnTo>
                  <a:pt x="367677" y="200173"/>
                </a:lnTo>
                <a:lnTo>
                  <a:pt x="385403" y="266898"/>
                </a:lnTo>
                <a:lnTo>
                  <a:pt x="403129" y="333622"/>
                </a:lnTo>
                <a:lnTo>
                  <a:pt x="411992" y="366984"/>
                </a:lnTo>
                <a:lnTo>
                  <a:pt x="429718" y="433709"/>
                </a:lnTo>
                <a:lnTo>
                  <a:pt x="447444" y="500433"/>
                </a:lnTo>
                <a:lnTo>
                  <a:pt x="465169" y="567158"/>
                </a:lnTo>
                <a:lnTo>
                  <a:pt x="482894" y="633883"/>
                </a:lnTo>
                <a:lnTo>
                  <a:pt x="491756" y="667245"/>
                </a:lnTo>
                <a:lnTo>
                  <a:pt x="361061" y="667245"/>
                </a:lnTo>
                <a:lnTo>
                  <a:pt x="348236" y="618095"/>
                </a:lnTo>
                <a:lnTo>
                  <a:pt x="341825" y="593517"/>
                </a:lnTo>
                <a:lnTo>
                  <a:pt x="338620" y="581227"/>
                </a:lnTo>
                <a:lnTo>
                  <a:pt x="335414" y="568937"/>
                </a:lnTo>
                <a:lnTo>
                  <a:pt x="332207" y="556647"/>
                </a:lnTo>
                <a:lnTo>
                  <a:pt x="161734" y="550900"/>
                </a:lnTo>
                <a:lnTo>
                  <a:pt x="158325" y="563136"/>
                </a:lnTo>
                <a:lnTo>
                  <a:pt x="154917" y="575371"/>
                </a:lnTo>
                <a:lnTo>
                  <a:pt x="151509" y="587606"/>
                </a:lnTo>
                <a:lnTo>
                  <a:pt x="148101" y="599841"/>
                </a:lnTo>
                <a:lnTo>
                  <a:pt x="144694" y="612076"/>
                </a:lnTo>
                <a:lnTo>
                  <a:pt x="141286" y="624310"/>
                </a:lnTo>
                <a:lnTo>
                  <a:pt x="137878" y="636544"/>
                </a:lnTo>
                <a:lnTo>
                  <a:pt x="134470" y="648777"/>
                </a:lnTo>
                <a:lnTo>
                  <a:pt x="131062" y="661009"/>
                </a:lnTo>
                <a:lnTo>
                  <a:pt x="0" y="667245"/>
                </a:lnTo>
                <a:lnTo>
                  <a:pt x="9052" y="633883"/>
                </a:lnTo>
                <a:lnTo>
                  <a:pt x="18105" y="600520"/>
                </a:lnTo>
                <a:lnTo>
                  <a:pt x="27157" y="567158"/>
                </a:lnTo>
                <a:lnTo>
                  <a:pt x="36210" y="533796"/>
                </a:lnTo>
                <a:lnTo>
                  <a:pt x="45262" y="500433"/>
                </a:lnTo>
                <a:lnTo>
                  <a:pt x="54315" y="467071"/>
                </a:lnTo>
                <a:lnTo>
                  <a:pt x="63367" y="433709"/>
                </a:lnTo>
                <a:lnTo>
                  <a:pt x="72420" y="400347"/>
                </a:lnTo>
                <a:lnTo>
                  <a:pt x="81473" y="366984"/>
                </a:lnTo>
                <a:lnTo>
                  <a:pt x="90525" y="333622"/>
                </a:lnTo>
                <a:lnTo>
                  <a:pt x="99578" y="300260"/>
                </a:lnTo>
                <a:lnTo>
                  <a:pt x="108630" y="266898"/>
                </a:lnTo>
                <a:lnTo>
                  <a:pt x="117683" y="233535"/>
                </a:lnTo>
                <a:lnTo>
                  <a:pt x="126735" y="200173"/>
                </a:lnTo>
                <a:lnTo>
                  <a:pt x="135788" y="166811"/>
                </a:lnTo>
                <a:lnTo>
                  <a:pt x="144840" y="133449"/>
                </a:lnTo>
                <a:lnTo>
                  <a:pt x="153893" y="100086"/>
                </a:lnTo>
                <a:lnTo>
                  <a:pt x="162946" y="66724"/>
                </a:lnTo>
                <a:lnTo>
                  <a:pt x="171998" y="33362"/>
                </a:lnTo>
                <a:lnTo>
                  <a:pt x="181051" y="0"/>
                </a:lnTo>
                <a:close/>
              </a:path>
            </a:pathLst>
          </a:custGeom>
          <a:noFill/>
          <a:ln w="18288">
            <a:solidFill>
              <a:srgbClr val="FCFDF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4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199190-33A3-4217-B588-AE3AA6AD0EB2}" type="datetime1">
              <a:rPr lang="en-US" smtClean="0"/>
              <a:t>2/28/18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373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k object 16"/>
          <p:cNvSpPr>
            <a:spLocks/>
          </p:cNvSpPr>
          <p:nvPr/>
        </p:nvSpPr>
        <p:spPr bwMode="auto">
          <a:xfrm>
            <a:off x="1447800" y="0"/>
            <a:ext cx="7696200" cy="646113"/>
          </a:xfrm>
          <a:custGeom>
            <a:avLst/>
            <a:gdLst>
              <a:gd name="T0" fmla="*/ 0 w 7696200"/>
              <a:gd name="T1" fmla="*/ 0 h 646430"/>
              <a:gd name="T2" fmla="*/ 7696200 w 7696200"/>
              <a:gd name="T3" fmla="*/ 0 h 646430"/>
              <a:gd name="T4" fmla="*/ 7696200 w 7696200"/>
              <a:gd name="T5" fmla="*/ 644529 h 646430"/>
              <a:gd name="T6" fmla="*/ 0 w 7696200"/>
              <a:gd name="T7" fmla="*/ 644529 h 646430"/>
              <a:gd name="T8" fmla="*/ 0 w 7696200"/>
              <a:gd name="T9" fmla="*/ 0 h 6464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96200" h="646430">
                <a:moveTo>
                  <a:pt x="0" y="0"/>
                </a:moveTo>
                <a:lnTo>
                  <a:pt x="7696200" y="0"/>
                </a:lnTo>
                <a:lnTo>
                  <a:pt x="7696200" y="646112"/>
                </a:lnTo>
                <a:lnTo>
                  <a:pt x="0" y="64611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027" name="bk object 17"/>
          <p:cNvSpPr>
            <a:spLocks/>
          </p:cNvSpPr>
          <p:nvPr/>
        </p:nvSpPr>
        <p:spPr bwMode="auto">
          <a:xfrm>
            <a:off x="1447800" y="0"/>
            <a:ext cx="7696200" cy="646113"/>
          </a:xfrm>
          <a:custGeom>
            <a:avLst/>
            <a:gdLst>
              <a:gd name="T0" fmla="*/ 0 w 7696200"/>
              <a:gd name="T1" fmla="*/ 0 h 646430"/>
              <a:gd name="T2" fmla="*/ 7696200 w 7696200"/>
              <a:gd name="T3" fmla="*/ 0 h 646430"/>
              <a:gd name="T4" fmla="*/ 7696200 w 7696200"/>
              <a:gd name="T5" fmla="*/ 644529 h 646430"/>
              <a:gd name="T6" fmla="*/ 0 w 7696200"/>
              <a:gd name="T7" fmla="*/ 644529 h 646430"/>
              <a:gd name="T8" fmla="*/ 0 w 7696200"/>
              <a:gd name="T9" fmla="*/ 0 h 6464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96200" h="646430">
                <a:moveTo>
                  <a:pt x="0" y="0"/>
                </a:moveTo>
                <a:lnTo>
                  <a:pt x="7696200" y="0"/>
                </a:lnTo>
                <a:lnTo>
                  <a:pt x="7696200" y="646112"/>
                </a:lnTo>
                <a:lnTo>
                  <a:pt x="0" y="646112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028" name="bk object 19"/>
          <p:cNvSpPr>
            <a:spLocks/>
          </p:cNvSpPr>
          <p:nvPr/>
        </p:nvSpPr>
        <p:spPr bwMode="auto">
          <a:xfrm>
            <a:off x="152400" y="123825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029" name="bk object 20"/>
          <p:cNvSpPr>
            <a:spLocks/>
          </p:cNvSpPr>
          <p:nvPr/>
        </p:nvSpPr>
        <p:spPr bwMode="auto">
          <a:xfrm>
            <a:off x="457200" y="123825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030" name="bk object 21"/>
          <p:cNvSpPr>
            <a:spLocks/>
          </p:cNvSpPr>
          <p:nvPr/>
        </p:nvSpPr>
        <p:spPr bwMode="auto">
          <a:xfrm>
            <a:off x="762000" y="123825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031" name="bk object 22"/>
          <p:cNvSpPr>
            <a:spLocks/>
          </p:cNvSpPr>
          <p:nvPr/>
        </p:nvSpPr>
        <p:spPr bwMode="auto">
          <a:xfrm>
            <a:off x="1066800" y="123825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1032" name="Holder 2"/>
          <p:cNvSpPr>
            <a:spLocks noGrp="1"/>
          </p:cNvSpPr>
          <p:nvPr>
            <p:ph type="title"/>
          </p:nvPr>
        </p:nvSpPr>
        <p:spPr bwMode="auto">
          <a:xfrm>
            <a:off x="1524000" y="55563"/>
            <a:ext cx="6096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 smtClean="0"/>
          </a:p>
        </p:txBody>
      </p:sp>
      <p:sp>
        <p:nvSpPr>
          <p:cNvPr id="1033" name="Holder 3"/>
          <p:cNvSpPr>
            <a:spLocks noGrp="1"/>
          </p:cNvSpPr>
          <p:nvPr>
            <p:ph type="body" idx="1"/>
          </p:nvPr>
        </p:nvSpPr>
        <p:spPr bwMode="auto">
          <a:xfrm>
            <a:off x="536575" y="1333500"/>
            <a:ext cx="8070850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FFB51B-061B-44AD-9460-334150A25128}" type="datetime1">
              <a:rPr lang="en-US" smtClean="0"/>
              <a:t>2/28/18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629400"/>
            <a:ext cx="2590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1">
                <a:solidFill>
                  <a:schemeClr val="tx1">
                    <a:tint val="75000"/>
                  </a:schemeClr>
                </a:solidFill>
                <a:latin typeface="Cambria" pitchFamily="18" charset="0"/>
              </a:defRPr>
            </a:lvl1pPr>
          </a:lstStyle>
          <a:p>
            <a:fld id="{D88D657C-B521-41D8-8501-51E8F40B7D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0.png"/><Relationship Id="rId3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4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8" Type="http://schemas.openxmlformats.org/officeDocument/2006/relationships/image" Target="../media/image162.png"/><Relationship Id="rId9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Relationship Id="rId3" Type="http://schemas.openxmlformats.org/officeDocument/2006/relationships/image" Target="../media/image17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Relationship Id="rId3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eg"/><Relationship Id="rId12" Type="http://schemas.openxmlformats.org/officeDocument/2006/relationships/image" Target="../media/image31.jpeg"/><Relationship Id="rId13" Type="http://schemas.openxmlformats.org/officeDocument/2006/relationships/image" Target="../media/image32.jpeg"/><Relationship Id="rId1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016/j.oceaneng.2017.09.051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ject 2"/>
          <p:cNvSpPr>
            <a:spLocks/>
          </p:cNvSpPr>
          <p:nvPr/>
        </p:nvSpPr>
        <p:spPr bwMode="auto">
          <a:xfrm>
            <a:off x="0" y="3429000"/>
            <a:ext cx="9144000" cy="457200"/>
          </a:xfrm>
          <a:custGeom>
            <a:avLst/>
            <a:gdLst>
              <a:gd name="T0" fmla="*/ 0 w 7086600"/>
              <a:gd name="T1" fmla="*/ 457200 h 457200"/>
              <a:gd name="T2" fmla="*/ 25347166 w 7086600"/>
              <a:gd name="T3" fmla="*/ 457200 h 457200"/>
              <a:gd name="T4" fmla="*/ 25347166 w 7086600"/>
              <a:gd name="T5" fmla="*/ 0 h 457200"/>
              <a:gd name="T6" fmla="*/ 0 w 7086600"/>
              <a:gd name="T7" fmla="*/ 0 h 457200"/>
              <a:gd name="T8" fmla="*/ 0 w 7086600"/>
              <a:gd name="T9" fmla="*/ 457200 h 457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86600" h="457200">
                <a:moveTo>
                  <a:pt x="0" y="457200"/>
                </a:moveTo>
                <a:lnTo>
                  <a:pt x="7086600" y="457200"/>
                </a:lnTo>
                <a:lnTo>
                  <a:pt x="70866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3075" name="object 3"/>
          <p:cNvSpPr>
            <a:spLocks/>
          </p:cNvSpPr>
          <p:nvPr/>
        </p:nvSpPr>
        <p:spPr bwMode="auto">
          <a:xfrm>
            <a:off x="0" y="3429000"/>
            <a:ext cx="7086600" cy="457200"/>
          </a:xfrm>
          <a:custGeom>
            <a:avLst/>
            <a:gdLst>
              <a:gd name="T0" fmla="*/ 0 w 7086600"/>
              <a:gd name="T1" fmla="*/ 0 h 457200"/>
              <a:gd name="T2" fmla="*/ 7086600 w 7086600"/>
              <a:gd name="T3" fmla="*/ 0 h 457200"/>
              <a:gd name="T4" fmla="*/ 7086600 w 7086600"/>
              <a:gd name="T5" fmla="*/ 457200 h 457200"/>
              <a:gd name="T6" fmla="*/ 0 w 7086600"/>
              <a:gd name="T7" fmla="*/ 457200 h 457200"/>
              <a:gd name="T8" fmla="*/ 0 w 7086600"/>
              <a:gd name="T9" fmla="*/ 0 h 457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86600" h="457200">
                <a:moveTo>
                  <a:pt x="0" y="0"/>
                </a:moveTo>
                <a:lnTo>
                  <a:pt x="7086600" y="0"/>
                </a:lnTo>
                <a:lnTo>
                  <a:pt x="708660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3076" name="object 9"/>
          <p:cNvSpPr>
            <a:spLocks/>
          </p:cNvSpPr>
          <p:nvPr/>
        </p:nvSpPr>
        <p:spPr bwMode="auto">
          <a:xfrm>
            <a:off x="239713" y="3505200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3077" name="object 10"/>
          <p:cNvSpPr>
            <a:spLocks/>
          </p:cNvSpPr>
          <p:nvPr/>
        </p:nvSpPr>
        <p:spPr bwMode="auto">
          <a:xfrm>
            <a:off x="544513" y="3505200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3078" name="object 11"/>
          <p:cNvSpPr>
            <a:spLocks/>
          </p:cNvSpPr>
          <p:nvPr/>
        </p:nvSpPr>
        <p:spPr bwMode="auto">
          <a:xfrm>
            <a:off x="849313" y="3505200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3079" name="object 12"/>
          <p:cNvSpPr>
            <a:spLocks/>
          </p:cNvSpPr>
          <p:nvPr/>
        </p:nvSpPr>
        <p:spPr bwMode="auto">
          <a:xfrm>
            <a:off x="1154113" y="3505200"/>
            <a:ext cx="228600" cy="381000"/>
          </a:xfrm>
          <a:custGeom>
            <a:avLst/>
            <a:gdLst>
              <a:gd name="T0" fmla="*/ 0 w 228600"/>
              <a:gd name="T1" fmla="*/ 0 h 381000"/>
              <a:gd name="T2" fmla="*/ 0 w 228600"/>
              <a:gd name="T3" fmla="*/ 381000 h 381000"/>
              <a:gd name="T4" fmla="*/ 228600 w 228600"/>
              <a:gd name="T5" fmla="*/ 190500 h 381000"/>
              <a:gd name="T6" fmla="*/ 0 w 2286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600" h="381000">
                <a:moveTo>
                  <a:pt x="0" y="0"/>
                </a:moveTo>
                <a:lnTo>
                  <a:pt x="0" y="381000"/>
                </a:lnTo>
                <a:lnTo>
                  <a:pt x="228600" y="190500"/>
                </a:lnTo>
                <a:lnTo>
                  <a:pt x="0" y="0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25" name="object 25"/>
          <p:cNvSpPr txBox="1"/>
          <p:nvPr/>
        </p:nvSpPr>
        <p:spPr>
          <a:xfrm>
            <a:off x="0" y="1676400"/>
            <a:ext cx="9144000" cy="175432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800" b="1" spc="-30" dirty="0" smtClean="0">
                <a:solidFill>
                  <a:srgbClr val="1D07A1"/>
                </a:solidFill>
                <a:latin typeface="Cambria" pitchFamily="18" charset="0"/>
                <a:cs typeface="Arial"/>
              </a:rPr>
              <a:t>A numerical approach for the design of coastal protection works in </a:t>
            </a:r>
            <a:r>
              <a:rPr lang="en-GB" sz="3800" b="1" spc="-30" dirty="0">
                <a:solidFill>
                  <a:srgbClr val="1D07A1"/>
                </a:solidFill>
                <a:latin typeface="Cambria" pitchFamily="18" charset="0"/>
                <a:cs typeface="Arial"/>
              </a:rPr>
              <a:t>the </a:t>
            </a:r>
            <a:r>
              <a:rPr lang="en-GB" sz="3800" b="1" spc="-30" dirty="0" smtClean="0">
                <a:solidFill>
                  <a:srgbClr val="1D07A1"/>
                </a:solidFill>
                <a:latin typeface="Cambria" pitchFamily="18" charset="0"/>
                <a:cs typeface="Arial"/>
              </a:rPr>
              <a:t>eastern </a:t>
            </a:r>
            <a:r>
              <a:rPr lang="en-GB" sz="3800" b="1" spc="-30" dirty="0" err="1">
                <a:solidFill>
                  <a:srgbClr val="1D07A1"/>
                </a:solidFill>
                <a:latin typeface="Cambria" pitchFamily="18" charset="0"/>
                <a:cs typeface="Arial"/>
              </a:rPr>
              <a:t>Giens</a:t>
            </a:r>
            <a:r>
              <a:rPr lang="en-GB" sz="3800" b="1" spc="-30" dirty="0">
                <a:solidFill>
                  <a:srgbClr val="1D07A1"/>
                </a:solidFill>
                <a:latin typeface="Cambria" pitchFamily="18" charset="0"/>
                <a:cs typeface="Arial"/>
              </a:rPr>
              <a:t> </a:t>
            </a:r>
            <a:r>
              <a:rPr lang="en-GB" sz="3800" b="1" spc="-30" dirty="0" smtClean="0">
                <a:solidFill>
                  <a:srgbClr val="1D07A1"/>
                </a:solidFill>
                <a:latin typeface="Cambria" pitchFamily="18" charset="0"/>
                <a:cs typeface="Arial"/>
              </a:rPr>
              <a:t>tombolo</a:t>
            </a:r>
            <a:endParaRPr sz="3800" b="1" spc="-30" dirty="0">
              <a:solidFill>
                <a:srgbClr val="1D07A1"/>
              </a:solidFill>
              <a:latin typeface="Cambria" pitchFamily="18" charset="0"/>
              <a:cs typeface="Arial"/>
            </a:endParaRPr>
          </a:p>
        </p:txBody>
      </p:sp>
      <p:sp>
        <p:nvSpPr>
          <p:cNvPr id="3088" name="object 27"/>
          <p:cNvSpPr txBox="1">
            <a:spLocks noChangeArrowheads="1"/>
          </p:cNvSpPr>
          <p:nvPr/>
        </p:nvSpPr>
        <p:spPr bwMode="auto">
          <a:xfrm>
            <a:off x="1371600" y="4183063"/>
            <a:ext cx="6869112" cy="260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>
                <a:latin typeface="Cambria" pitchFamily="18" charset="0"/>
              </a:rPr>
              <a:t>PhD candidate</a:t>
            </a:r>
            <a:r>
              <a:rPr lang="en-US" b="1" dirty="0">
                <a:latin typeface="Cambria" pitchFamily="18" charset="0"/>
              </a:rPr>
              <a:t>: Minh Tuan </a:t>
            </a:r>
            <a:r>
              <a:rPr lang="en-US" b="1" dirty="0" smtClean="0">
                <a:latin typeface="Cambria" pitchFamily="18" charset="0"/>
              </a:rPr>
              <a:t>VU</a:t>
            </a:r>
          </a:p>
          <a:p>
            <a:pPr eaLnBrk="1" hangingPunct="1"/>
            <a:r>
              <a:rPr lang="en-US" b="1" dirty="0" smtClean="0">
                <a:latin typeface="Cambria" pitchFamily="18" charset="0"/>
              </a:rPr>
              <a:t>Supervisor: Yves LACROIX</a:t>
            </a:r>
            <a:endParaRPr lang="en-US" b="1" baseline="30000" dirty="0">
              <a:latin typeface="Cambria" pitchFamily="18" charset="0"/>
            </a:endParaRPr>
          </a:p>
          <a:p>
            <a:pPr eaLnBrk="1" hangingPunct="1"/>
            <a:endParaRPr lang="en-US" b="1" baseline="30000" dirty="0" smtClean="0">
              <a:latin typeface="Cambria" pitchFamily="18" charset="0"/>
            </a:endParaRPr>
          </a:p>
          <a:p>
            <a:pPr eaLnBrk="1" hangingPunct="1"/>
            <a:endParaRPr lang="en-US" sz="800" b="1" baseline="30000" dirty="0" smtClean="0">
              <a:latin typeface="Cambria" pitchFamily="18" charset="0"/>
            </a:endParaRPr>
          </a:p>
          <a:p>
            <a:pPr eaLnBrk="1" hangingPunct="1"/>
            <a:endParaRPr lang="en-US" sz="1600" i="1" dirty="0">
              <a:latin typeface="Cambria" pitchFamily="18" charset="0"/>
            </a:endParaRPr>
          </a:p>
          <a:p>
            <a:pPr eaLnBrk="1" hangingPunct="1"/>
            <a:r>
              <a:rPr lang="fr-FR" sz="1600" dirty="0" smtClean="0">
                <a:latin typeface="Cambria" pitchFamily="18" charset="0"/>
              </a:rPr>
              <a:t>SEATECH</a:t>
            </a:r>
            <a:r>
              <a:rPr lang="fr-FR" sz="1600" dirty="0">
                <a:latin typeface="Cambria" pitchFamily="18" charset="0"/>
              </a:rPr>
              <a:t>, </a:t>
            </a:r>
            <a:r>
              <a:rPr lang="en-US" sz="1600" dirty="0" smtClean="0">
                <a:latin typeface="Cambria" pitchFamily="18" charset="0"/>
              </a:rPr>
              <a:t>University of Toulon, France and  </a:t>
            </a:r>
            <a:r>
              <a:rPr lang="en-GB" sz="1600" dirty="0" smtClean="0">
                <a:latin typeface="Cambria" pitchFamily="18" charset="0"/>
              </a:rPr>
              <a:t>MEMOCS</a:t>
            </a:r>
            <a:r>
              <a:rPr lang="en-GB" sz="1600" dirty="0">
                <a:latin typeface="Cambria" pitchFamily="18" charset="0"/>
              </a:rPr>
              <a:t>, </a:t>
            </a:r>
            <a:r>
              <a:rPr lang="en-GB" sz="1600" dirty="0" err="1">
                <a:latin typeface="Cambria" pitchFamily="18" charset="0"/>
              </a:rPr>
              <a:t>Università</a:t>
            </a:r>
            <a:r>
              <a:rPr lang="en-GB" sz="1600" dirty="0">
                <a:latin typeface="Cambria" pitchFamily="18" charset="0"/>
              </a:rPr>
              <a:t> </a:t>
            </a:r>
            <a:r>
              <a:rPr lang="en-GB" sz="1600" dirty="0" err="1">
                <a:latin typeface="Cambria" pitchFamily="18" charset="0"/>
              </a:rPr>
              <a:t>Degli</a:t>
            </a:r>
            <a:r>
              <a:rPr lang="en-GB" sz="1600" dirty="0">
                <a:latin typeface="Cambria" pitchFamily="18" charset="0"/>
              </a:rPr>
              <a:t> </a:t>
            </a:r>
            <a:r>
              <a:rPr lang="en-GB" sz="1600" dirty="0" err="1">
                <a:latin typeface="Cambria" pitchFamily="18" charset="0"/>
              </a:rPr>
              <a:t>Studi</a:t>
            </a:r>
            <a:r>
              <a:rPr lang="en-GB" sz="1600" dirty="0">
                <a:latin typeface="Cambria" pitchFamily="18" charset="0"/>
              </a:rPr>
              <a:t> </a:t>
            </a:r>
            <a:r>
              <a:rPr lang="en-GB" sz="1600" dirty="0" err="1">
                <a:latin typeface="Cambria" pitchFamily="18" charset="0"/>
              </a:rPr>
              <a:t>dell’Aquila</a:t>
            </a:r>
            <a:r>
              <a:rPr lang="en-GB" sz="1600" dirty="0">
                <a:latin typeface="Cambria" pitchFamily="18" charset="0"/>
              </a:rPr>
              <a:t>, </a:t>
            </a:r>
            <a:r>
              <a:rPr lang="en-GB" sz="1600" dirty="0" smtClean="0">
                <a:latin typeface="Cambria" pitchFamily="18" charset="0"/>
              </a:rPr>
              <a:t>Italy</a:t>
            </a:r>
          </a:p>
          <a:p>
            <a:pPr eaLnBrk="1" hangingPunct="1"/>
            <a:endParaRPr lang="en-GB" sz="1100" i="1" dirty="0" smtClean="0">
              <a:latin typeface="Cambria" pitchFamily="18" charset="0"/>
            </a:endParaRPr>
          </a:p>
          <a:p>
            <a:pPr eaLnBrk="1" hangingPunct="1"/>
            <a:endParaRPr lang="en-GB" sz="1100" i="1" dirty="0">
              <a:latin typeface="Cambria" pitchFamily="18" charset="0"/>
            </a:endParaRPr>
          </a:p>
          <a:p>
            <a:pPr eaLnBrk="1" hangingPunct="1"/>
            <a:endParaRPr lang="en-GB" sz="1400" i="1" dirty="0" smtClean="0">
              <a:latin typeface="Cambria" pitchFamily="18" charset="0"/>
            </a:endParaRPr>
          </a:p>
          <a:p>
            <a:pPr eaLnBrk="1" hangingPunct="1"/>
            <a:r>
              <a:rPr lang="en-GB" sz="1600" i="1" dirty="0" smtClean="0">
                <a:latin typeface="Cambria" pitchFamily="18" charset="0"/>
              </a:rPr>
              <a:t>			Toulon, France</a:t>
            </a:r>
          </a:p>
          <a:p>
            <a:pPr eaLnBrk="1" hangingPunct="1"/>
            <a:r>
              <a:rPr lang="en-GB" sz="1600" i="1" dirty="0" smtClean="0">
                <a:latin typeface="Cambria" pitchFamily="18" charset="0"/>
              </a:rPr>
              <a:t>		                 February, 28</a:t>
            </a:r>
            <a:r>
              <a:rPr lang="en-GB" sz="1600" i="1" baseline="30000" dirty="0" smtClean="0">
                <a:latin typeface="Cambria" pitchFamily="18" charset="0"/>
              </a:rPr>
              <a:t>th</a:t>
            </a:r>
            <a:r>
              <a:rPr lang="en-GB" sz="1600" i="1" dirty="0" smtClean="0">
                <a:latin typeface="Cambria" pitchFamily="18" charset="0"/>
              </a:rPr>
              <a:t> 2018 </a:t>
            </a:r>
            <a:endParaRPr lang="en-US" sz="1600" i="1" dirty="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83" y="78302"/>
            <a:ext cx="2206317" cy="644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33" y="43722"/>
            <a:ext cx="1131267" cy="678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2" y="78302"/>
            <a:ext cx="2476128" cy="64418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7" t="4363" r="22617" b="30655"/>
          <a:stretch/>
        </p:blipFill>
        <p:spPr bwMode="auto">
          <a:xfrm>
            <a:off x="8001000" y="22224"/>
            <a:ext cx="914400" cy="1120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2. SITE DESCRIPTION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4313" y="687072"/>
            <a:ext cx="4810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2.5. River flow and sea currents</a:t>
            </a:r>
            <a:endParaRPr lang="en-US" sz="2400" b="1" dirty="0"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" y="1075835"/>
            <a:ext cx="4621446" cy="3267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0" y="4343400"/>
            <a:ext cx="4625759" cy="2514599"/>
          </a:xfrm>
          <a:prstGeom prst="rect">
            <a:avLst/>
          </a:prstGeom>
        </p:spPr>
      </p:pic>
      <p:sp>
        <p:nvSpPr>
          <p:cNvPr id="7" name="object 3"/>
          <p:cNvSpPr txBox="1">
            <a:spLocks noChangeArrowheads="1"/>
          </p:cNvSpPr>
          <p:nvPr/>
        </p:nvSpPr>
        <p:spPr bwMode="auto">
          <a:xfrm>
            <a:off x="4599880" y="4495800"/>
            <a:ext cx="454824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General (blue) </a:t>
            </a:r>
            <a:r>
              <a:rPr lang="en-US" dirty="0">
                <a:latin typeface="Cambria" pitchFamily="18" charset="0"/>
              </a:rPr>
              <a:t>and tidal currents are weak in </a:t>
            </a:r>
            <a:r>
              <a:rPr lang="en-US" dirty="0" err="1">
                <a:latin typeface="Cambria" pitchFamily="18" charset="0"/>
              </a:rPr>
              <a:t>Hyères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bay.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Wave-induced (green) </a:t>
            </a:r>
            <a:r>
              <a:rPr lang="en-US" dirty="0">
                <a:latin typeface="Cambria" pitchFamily="18" charset="0"/>
              </a:rPr>
              <a:t>currents </a:t>
            </a:r>
            <a:r>
              <a:rPr lang="en-US" dirty="0" smtClean="0">
                <a:latin typeface="Cambria" pitchFamily="18" charset="0"/>
              </a:rPr>
              <a:t>⇒sediment transport in </a:t>
            </a:r>
            <a:r>
              <a:rPr lang="en-US" dirty="0" err="1" smtClean="0">
                <a:latin typeface="Cambria" pitchFamily="18" charset="0"/>
              </a:rPr>
              <a:t>Giens</a:t>
            </a:r>
            <a:r>
              <a:rPr lang="en-US" dirty="0" smtClean="0">
                <a:latin typeface="Cambria" pitchFamily="18" charset="0"/>
              </a:rPr>
              <a:t>,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Wind-induced (red) currents ⇒sediment distribution in Hyeres bay.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7" y="1066800"/>
            <a:ext cx="4562687" cy="3106579"/>
          </a:xfrm>
          <a:prstGeom prst="rect">
            <a:avLst/>
          </a:prstGeom>
        </p:spPr>
      </p:pic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4625759" y="4173379"/>
            <a:ext cx="44894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smtClean="0">
                <a:latin typeface="Cambria" pitchFamily="18" charset="0"/>
              </a:rPr>
              <a:t>The </a:t>
            </a:r>
            <a:r>
              <a:rPr lang="en-US" sz="1600" b="1" i="1" dirty="0">
                <a:latin typeface="Cambria" pitchFamily="18" charset="0"/>
              </a:rPr>
              <a:t>current </a:t>
            </a:r>
            <a:r>
              <a:rPr lang="en-US" sz="1600" b="1" i="1" dirty="0" smtClean="0">
                <a:latin typeface="Cambria" pitchFamily="18" charset="0"/>
              </a:rPr>
              <a:t>map </a:t>
            </a:r>
            <a:r>
              <a:rPr lang="en-US" sz="1600" b="1" i="1" dirty="0">
                <a:latin typeface="Cambria" pitchFamily="18" charset="0"/>
              </a:rPr>
              <a:t>(</a:t>
            </a:r>
            <a:r>
              <a:rPr lang="en-US" sz="1600" b="1" i="1" dirty="0" err="1">
                <a:latin typeface="Cambria" pitchFamily="18" charset="0"/>
              </a:rPr>
              <a:t>Jeudy</a:t>
            </a:r>
            <a:r>
              <a:rPr lang="en-US" sz="1600" b="1" i="1" dirty="0">
                <a:latin typeface="Cambria" pitchFamily="18" charset="0"/>
              </a:rPr>
              <a:t> De </a:t>
            </a:r>
            <a:r>
              <a:rPr lang="en-US" sz="1600" b="1" i="1" dirty="0" err="1">
                <a:latin typeface="Cambria" pitchFamily="18" charset="0"/>
              </a:rPr>
              <a:t>Grissac</a:t>
            </a:r>
            <a:r>
              <a:rPr lang="en-US" sz="1600" b="1" i="1" dirty="0">
                <a:latin typeface="Cambria" pitchFamily="18" charset="0"/>
              </a:rPr>
              <a:t> (1975</a:t>
            </a:r>
            <a:r>
              <a:rPr lang="en-US" sz="1600" b="1" i="1" dirty="0" smtClean="0">
                <a:latin typeface="Cambria" pitchFamily="18" charset="0"/>
              </a:rPr>
              <a:t>)).</a:t>
            </a:r>
            <a:endParaRPr lang="en-US" sz="1600" b="1" i="1" dirty="0">
              <a:latin typeface="Cambria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667000" y="3153489"/>
            <a:ext cx="152400" cy="141851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81200" y="5048963"/>
            <a:ext cx="1371600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Cambria" pitchFamily="18" charset="0"/>
              </a:rPr>
              <a:t>Q</a:t>
            </a:r>
            <a:r>
              <a:rPr lang="en-US" sz="1400" i="1" baseline="-25000" dirty="0" err="1" smtClean="0">
                <a:latin typeface="Cambria" pitchFamily="18" charset="0"/>
              </a:rPr>
              <a:t>annual</a:t>
            </a:r>
            <a:r>
              <a:rPr lang="en-US" sz="1400" dirty="0" smtClean="0">
                <a:latin typeface="Cambria" pitchFamily="18" charset="0"/>
              </a:rPr>
              <a:t> = 4 m</a:t>
            </a:r>
            <a:r>
              <a:rPr lang="en-US" sz="1400" baseline="30000" dirty="0" smtClean="0">
                <a:latin typeface="Cambria" pitchFamily="18" charset="0"/>
              </a:rPr>
              <a:t>3</a:t>
            </a:r>
            <a:r>
              <a:rPr lang="en-US" sz="1400" dirty="0" smtClean="0">
                <a:latin typeface="Cambria" pitchFamily="18" charset="0"/>
              </a:rPr>
              <a:t>/s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0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2. SITE DESCRIPTION</a:t>
            </a:r>
            <a:endParaRPr spc="-30" dirty="0"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object 3"/>
              <p:cNvSpPr txBox="1">
                <a:spLocks noChangeArrowheads="1"/>
              </p:cNvSpPr>
              <p:nvPr/>
            </p:nvSpPr>
            <p:spPr bwMode="auto">
              <a:xfrm>
                <a:off x="-1" y="762000"/>
                <a:ext cx="5105401" cy="5326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355600" indent="-3429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marL="12700" indent="0" algn="just" eaLnBrk="1" hangingPunct="1">
                  <a:spcBef>
                    <a:spcPts val="575"/>
                  </a:spcBef>
                  <a:buClr>
                    <a:srgbClr val="CC3300"/>
                  </a:buClr>
                </a:pPr>
                <a:r>
                  <a:rPr lang="en-US" sz="2400" b="1" dirty="0" smtClean="0">
                    <a:latin typeface="Cambria" pitchFamily="18" charset="0"/>
                  </a:rPr>
                  <a:t>2.6. </a:t>
                </a:r>
                <a:r>
                  <a:rPr lang="en-US" sz="2400" b="1" dirty="0" err="1" smtClean="0">
                    <a:latin typeface="Cambria" pitchFamily="18" charset="0"/>
                  </a:rPr>
                  <a:t>Posidonia</a:t>
                </a:r>
                <a:endParaRPr lang="en-US" sz="2400" b="1" dirty="0">
                  <a:latin typeface="Cambria" pitchFamily="18" charset="0"/>
                </a:endParaRP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err="1" smtClean="0">
                    <a:latin typeface="Cambria" pitchFamily="18" charset="0"/>
                  </a:rPr>
                  <a:t>Posidonia</a:t>
                </a:r>
                <a:r>
                  <a:rPr lang="en-US" dirty="0" smtClean="0">
                    <a:latin typeface="Cambria" pitchFamily="18" charset="0"/>
                  </a:rPr>
                  <a:t> </a:t>
                </a:r>
                <a:r>
                  <a:rPr lang="en-US" dirty="0">
                    <a:latin typeface="Cambria" pitchFamily="18" charset="0"/>
                  </a:rPr>
                  <a:t>meadows </a:t>
                </a:r>
                <a:r>
                  <a:rPr lang="en-US" dirty="0" smtClean="0">
                    <a:latin typeface="Cambria" pitchFamily="18" charset="0"/>
                  </a:rPr>
                  <a:t>from </a:t>
                </a:r>
                <a:r>
                  <a:rPr lang="en-US" dirty="0">
                    <a:latin typeface="Cambria" pitchFamily="18" charset="0"/>
                  </a:rPr>
                  <a:t>the depth of 0 to the depth of 30 m covering 9200 ha in the bay of </a:t>
                </a:r>
                <a:r>
                  <a:rPr lang="en-US" dirty="0" err="1" smtClean="0">
                    <a:latin typeface="Cambria" pitchFamily="18" charset="0"/>
                  </a:rPr>
                  <a:t>Hyères</a:t>
                </a:r>
                <a:r>
                  <a:rPr lang="en-US" dirty="0" smtClean="0">
                    <a:latin typeface="Cambria" pitchFamily="18" charset="0"/>
                  </a:rPr>
                  <a:t>.</a:t>
                </a: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smtClean="0">
                    <a:latin typeface="Cambria" pitchFamily="18" charset="0"/>
                  </a:rPr>
                  <a:t>A </a:t>
                </a:r>
                <a:r>
                  <a:rPr lang="en-US" dirty="0">
                    <a:latin typeface="Cambria" pitchFamily="18" charset="0"/>
                  </a:rPr>
                  <a:t>significant </a:t>
                </a:r>
                <a:r>
                  <a:rPr lang="en-US" dirty="0" smtClean="0">
                    <a:latin typeface="Cambria" pitchFamily="18" charset="0"/>
                  </a:rPr>
                  <a:t>regression of </a:t>
                </a:r>
                <a:r>
                  <a:rPr lang="en-US" dirty="0" err="1" smtClean="0">
                    <a:latin typeface="Cambria" pitchFamily="18" charset="0"/>
                  </a:rPr>
                  <a:t>Posidonia</a:t>
                </a:r>
                <a:r>
                  <a:rPr lang="en-US" dirty="0" smtClean="0">
                    <a:latin typeface="Cambria" pitchFamily="18" charset="0"/>
                  </a:rPr>
                  <a:t> </a:t>
                </a:r>
                <a:r>
                  <a:rPr lang="en-US" dirty="0">
                    <a:latin typeface="Cambria" pitchFamily="18" charset="0"/>
                  </a:rPr>
                  <a:t>between 1924 and 2003 mainly due to coastal </a:t>
                </a:r>
                <a:r>
                  <a:rPr lang="en-US" dirty="0" smtClean="0">
                    <a:latin typeface="Cambria" pitchFamily="18" charset="0"/>
                  </a:rPr>
                  <a:t>constructions (</a:t>
                </a:r>
                <a:r>
                  <a:rPr lang="en-US" dirty="0" err="1" smtClean="0">
                    <a:latin typeface="Cambria" pitchFamily="18" charset="0"/>
                  </a:rPr>
                  <a:t>Capanni</a:t>
                </a:r>
                <a:r>
                  <a:rPr lang="en-US" dirty="0" smtClean="0">
                    <a:latin typeface="Cambria" pitchFamily="18" charset="0"/>
                  </a:rPr>
                  <a:t>, 2011).</a:t>
                </a: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err="1" smtClean="0">
                    <a:latin typeface="Cambria" pitchFamily="18" charset="0"/>
                  </a:rPr>
                  <a:t>Posidonia</a:t>
                </a:r>
                <a:r>
                  <a:rPr lang="en-US" dirty="0" smtClean="0">
                    <a:latin typeface="Cambria" pitchFamily="18" charset="0"/>
                  </a:rPr>
                  <a:t> has </a:t>
                </a:r>
                <a:r>
                  <a:rPr lang="en-US" dirty="0">
                    <a:latin typeface="Cambria" pitchFamily="18" charset="0"/>
                  </a:rPr>
                  <a:t>a strong impact on the local hydrodynamics </a:t>
                </a:r>
                <a:r>
                  <a:rPr lang="en-US" dirty="0" smtClean="0">
                    <a:latin typeface="Cambria" pitchFamily="18" charset="0"/>
                  </a:rPr>
                  <a:t>and </a:t>
                </a:r>
                <a:r>
                  <a:rPr lang="en-US" dirty="0">
                    <a:latin typeface="Cambria" pitchFamily="18" charset="0"/>
                  </a:rPr>
                  <a:t>the sediment transport, especially in the shallow water area </a:t>
                </a:r>
                <a:r>
                  <a:rPr lang="en-US" dirty="0" smtClean="0">
                    <a:latin typeface="Cambria" pitchFamily="18" charset="0"/>
                  </a:rPr>
                  <a:t>(</a:t>
                </a:r>
                <a:r>
                  <a:rPr lang="en-US" dirty="0" err="1">
                    <a:latin typeface="Cambria" pitchFamily="18" charset="0"/>
                  </a:rPr>
                  <a:t>Cavallaro</a:t>
                </a:r>
                <a:r>
                  <a:rPr lang="en-US" dirty="0">
                    <a:latin typeface="Cambria" pitchFamily="18" charset="0"/>
                  </a:rPr>
                  <a:t> et al., 2010).</a:t>
                </a: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>
                    <a:latin typeface="Cambria" pitchFamily="18" charset="0"/>
                  </a:rPr>
                  <a:t>The effects of </a:t>
                </a:r>
                <a:r>
                  <a:rPr lang="en-US" dirty="0" err="1" smtClean="0">
                    <a:latin typeface="Cambria" pitchFamily="18" charset="0"/>
                  </a:rPr>
                  <a:t>Posidonia</a:t>
                </a:r>
                <a:r>
                  <a:rPr lang="en-US" dirty="0" smtClean="0">
                    <a:latin typeface="Cambria" pitchFamily="18" charset="0"/>
                  </a:rPr>
                  <a:t> </a:t>
                </a:r>
                <a:r>
                  <a:rPr lang="en-US" dirty="0">
                    <a:latin typeface="Cambria" pitchFamily="18" charset="0"/>
                  </a:rPr>
                  <a:t>through the adjustment of the drag coefficient </a:t>
                </a:r>
                <a:r>
                  <a:rPr lang="en-US" dirty="0" smtClean="0">
                    <a:latin typeface="Cambria" pitchFamily="18" charset="0"/>
                  </a:rPr>
                  <a:t>(</a:t>
                </a:r>
                <a:r>
                  <a:rPr lang="en-US" i="1" dirty="0" smtClean="0">
                    <a:latin typeface="Cambria" pitchFamily="18" charset="0"/>
                  </a:rPr>
                  <a:t>C</a:t>
                </a:r>
                <a:r>
                  <a:rPr lang="en-US" i="1" baseline="-25000" dirty="0" smtClean="0">
                    <a:latin typeface="Cambria" pitchFamily="18" charset="0"/>
                  </a:rPr>
                  <a:t>D</a:t>
                </a:r>
                <a:r>
                  <a:rPr lang="en-US" dirty="0" smtClean="0">
                    <a:latin typeface="Cambria" pitchFamily="18" charset="0"/>
                  </a:rPr>
                  <a:t>) and </a:t>
                </a:r>
                <a:r>
                  <a:rPr lang="en-US" dirty="0">
                    <a:latin typeface="Cambria" pitchFamily="18" charset="0"/>
                  </a:rPr>
                  <a:t>the </a:t>
                </a:r>
                <a:r>
                  <a:rPr lang="en-US" dirty="0" err="1">
                    <a:latin typeface="Cambria" pitchFamily="18" charset="0"/>
                  </a:rPr>
                  <a:t>Nikuradse</a:t>
                </a:r>
                <a:r>
                  <a:rPr lang="en-US" dirty="0">
                    <a:latin typeface="Cambria" pitchFamily="18" charset="0"/>
                  </a:rPr>
                  <a:t> roughness </a:t>
                </a:r>
                <a:r>
                  <a:rPr lang="en-US" dirty="0" smtClean="0">
                    <a:latin typeface="Cambria" pitchFamily="18" charset="0"/>
                  </a:rPr>
                  <a:t>height (</a:t>
                </a:r>
                <a:r>
                  <a:rPr lang="en-US" i="1" dirty="0" err="1" smtClean="0">
                    <a:latin typeface="Cambria" pitchFamily="18" charset="0"/>
                  </a:rPr>
                  <a:t>k</a:t>
                </a:r>
                <a:r>
                  <a:rPr lang="en-US" i="1" baseline="-25000" dirty="0" err="1" smtClean="0">
                    <a:latin typeface="Cambria" pitchFamily="18" charset="0"/>
                  </a:rPr>
                  <a:t>s</a:t>
                </a:r>
                <a:r>
                  <a:rPr lang="en-US" dirty="0" smtClean="0">
                    <a:latin typeface="Cambria" pitchFamily="18" charset="0"/>
                  </a:rPr>
                  <a:t>).</a:t>
                </a: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𝑫</m:t>
                        </m:r>
                      </m:sub>
                    </m:sSub>
                    <m:r>
                      <a:rPr lang="en-US" b="1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1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𝟏</m:t>
                        </m:r>
                        <m:r>
                          <a:rPr lang="en-US" b="1" i="1"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latin typeface="Cambria Math"/>
                          </a:rPr>
                          <m:t>𝒂𝒅</m:t>
                        </m:r>
                      </m:e>
                    </m:d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𝑩</m:t>
                        </m:r>
                      </m:sub>
                    </m:sSub>
                    <m:r>
                      <a:rPr lang="en-US" b="1" i="1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𝟎</m:t>
                    </m:r>
                    <m:r>
                      <a:rPr lang="en-US" b="1" i="1">
                        <a:latin typeface="Cambria Math"/>
                      </a:rPr>
                      <m:t>.</m:t>
                    </m:r>
                    <m:r>
                      <a:rPr lang="en-US" b="1" i="1">
                        <a:latin typeface="Cambria Math"/>
                      </a:rPr>
                      <m:t>𝟓</m:t>
                    </m:r>
                    <m:acc>
                      <m:accPr>
                        <m:chr m:val="̅"/>
                        <m:ctrlPr>
                          <a:rPr lang="en-US" b="1" i="1">
                            <a:latin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b="1" i="1">
                                <a:latin typeface="Cambria Math"/>
                              </a:rPr>
                              <m:t>𝑫</m:t>
                            </m:r>
                          </m:sub>
                        </m:sSub>
                      </m:e>
                    </m:acc>
                    <m:r>
                      <a:rPr lang="en-US" b="1" i="1">
                        <a:latin typeface="Cambria Math"/>
                      </a:rPr>
                      <m:t>𝒂𝒅</m:t>
                    </m:r>
                    <m:d>
                      <m:dPr>
                        <m:ctrlPr>
                          <a:rPr lang="en-US" b="1" i="1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latin typeface="Cambria Math"/>
                              </a:rPr>
                              <m:t>𝒉</m:t>
                            </m:r>
                          </m:num>
                          <m:den>
                            <m:r>
                              <a:rPr lang="en-US" b="1" i="1">
                                <a:latin typeface="Cambria Math"/>
                              </a:rPr>
                              <m:t>𝒅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>
                    <a:latin typeface="Cambria" pitchFamily="18" charset="0"/>
                  </a:rPr>
                  <a:t>: </a:t>
                </a:r>
                <a:r>
                  <a:rPr lang="en-US" dirty="0" err="1">
                    <a:latin typeface="Cambria" pitchFamily="18" charset="0"/>
                  </a:rPr>
                  <a:t>Nepf</a:t>
                </a:r>
                <a:r>
                  <a:rPr lang="en-US" dirty="0">
                    <a:latin typeface="Cambria" pitchFamily="18" charset="0"/>
                  </a:rPr>
                  <a:t> (1999</a:t>
                </a:r>
                <a:r>
                  <a:rPr lang="en-US" dirty="0" smtClean="0">
                    <a:latin typeface="Cambria" pitchFamily="18" charset="0"/>
                  </a:rPr>
                  <a:t>)</a:t>
                </a: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𝒌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en-US" b="1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sub>
                    </m:sSub>
                    <m:sSup>
                      <m:sSupPr>
                        <m:ctrlPr>
                          <a:rPr lang="en-US" b="1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en-US" b="1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/>
                              </a:rPr>
                              <m:t>𝟏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−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𝜿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b="1" i="1">
                                    <a:latin typeface="Cambria Math"/>
                                  </a:rPr>
                                  <m:t>𝒍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b="1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/>
                              </a:rPr>
                              <m:t>𝟏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1" i="1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1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/>
                                      </a:rPr>
                                      <m:t>𝒑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1" i="1">
                                    <a:latin typeface="Cambria Math"/>
                                  </a:rPr>
                                  <m:t>𝒉</m:t>
                                </m:r>
                              </m:den>
                            </m:f>
                          </m:e>
                        </m:d>
                      </m:sup>
                    </m:sSup>
                  </m:oMath>
                </a14:m>
                <a:r>
                  <a:rPr lang="en-US" dirty="0" smtClean="0">
                    <a:latin typeface="Cambria" pitchFamily="18" charset="0"/>
                  </a:rPr>
                  <a:t>: </a:t>
                </a:r>
                <a:r>
                  <a:rPr lang="en-US" dirty="0" err="1">
                    <a:latin typeface="Cambria" pitchFamily="18" charset="0"/>
                  </a:rPr>
                  <a:t>Kouwen</a:t>
                </a:r>
                <a:r>
                  <a:rPr lang="en-US" dirty="0">
                    <a:latin typeface="Cambria" pitchFamily="18" charset="0"/>
                  </a:rPr>
                  <a:t> (1969)</a:t>
                </a:r>
                <a:endParaRPr lang="en-US" dirty="0" smtClean="0"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8196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762000"/>
                <a:ext cx="5105401" cy="5326779"/>
              </a:xfrm>
              <a:prstGeom prst="rect">
                <a:avLst/>
              </a:prstGeom>
              <a:blipFill rotWithShape="1">
                <a:blip r:embed="rId2"/>
                <a:stretch>
                  <a:fillRect l="-3341" t="-1716" r="-2745" b="-10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025221"/>
            <a:ext cx="3962400" cy="56041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6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3. METHODOLOGY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01943" y="714226"/>
            <a:ext cx="1400401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Data acquisition and preprocessing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689" y="1323826"/>
            <a:ext cx="990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  <a:latin typeface="Cambria" pitchFamily="18" charset="0"/>
              </a:rPr>
              <a:t>Posidonia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9923" y="1323826"/>
            <a:ext cx="990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Wind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8974" y="1323826"/>
            <a:ext cx="990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Offshore wave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39482" y="1323826"/>
            <a:ext cx="990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Sea level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25844" y="1323826"/>
            <a:ext cx="990600" cy="3047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Current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68843" y="1323826"/>
            <a:ext cx="115234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Bathymetry and sediment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9789" y="1309448"/>
            <a:ext cx="990600" cy="3191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Satellite images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49789" y="1933426"/>
            <a:ext cx="990600" cy="304800"/>
          </a:xfrm>
          <a:prstGeom prst="rect">
            <a:avLst/>
          </a:prstGeom>
          <a:solidFill>
            <a:srgbClr val="CC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Image processing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7397389" y="2466826"/>
            <a:ext cx="1295400" cy="457200"/>
          </a:xfrm>
          <a:prstGeom prst="parallelogram">
            <a:avLst/>
          </a:prstGeom>
          <a:solidFill>
            <a:srgbClr val="CC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Shoreline extraction and delineation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9" name="Parallelogram 18"/>
          <p:cNvSpPr/>
          <p:nvPr/>
        </p:nvSpPr>
        <p:spPr>
          <a:xfrm>
            <a:off x="7244989" y="3152626"/>
            <a:ext cx="1609545" cy="381000"/>
          </a:xfrm>
          <a:prstGeom prst="parallelogram">
            <a:avLst/>
          </a:prstGeom>
          <a:solidFill>
            <a:srgbClr val="CC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DSAS and Linear regression method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162277" y="1907546"/>
            <a:ext cx="1092112" cy="330680"/>
          </a:xfrm>
          <a:prstGeom prst="parallelogram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EBP models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43559" y="2537063"/>
            <a:ext cx="1287030" cy="3048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Beach nourishment design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3" name="Parallelogram 22"/>
          <p:cNvSpPr/>
          <p:nvPr/>
        </p:nvSpPr>
        <p:spPr>
          <a:xfrm>
            <a:off x="5126694" y="3152626"/>
            <a:ext cx="975295" cy="381000"/>
          </a:xfrm>
          <a:prstGeom prst="parallelogram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LITLINE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2444389" y="1907546"/>
            <a:ext cx="1524000" cy="330680"/>
          </a:xfrm>
          <a:prstGeom prst="parallelogram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Mike21 HD, SW for Regional scale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7189" y="2537063"/>
            <a:ext cx="11430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Simulated sea level and current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58789" y="2543026"/>
            <a:ext cx="9906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Simulated wave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5" name="Parallelogram 24"/>
          <p:cNvSpPr/>
          <p:nvPr/>
        </p:nvSpPr>
        <p:spPr>
          <a:xfrm>
            <a:off x="2139589" y="3152626"/>
            <a:ext cx="1905000" cy="381000"/>
          </a:xfrm>
          <a:prstGeom prst="parallelogram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Mike21 coupled models for Regional scale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3189" y="3990826"/>
            <a:ext cx="9906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  <a:latin typeface="Cambria" pitchFamily="18" charset="0"/>
              </a:rPr>
              <a:t>Nearshore</a:t>
            </a:r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 wave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6189" y="3990826"/>
            <a:ext cx="9906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  <a:latin typeface="Cambria" pitchFamily="18" charset="0"/>
              </a:rPr>
              <a:t>Nearshore</a:t>
            </a:r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 current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49189" y="3990826"/>
            <a:ext cx="9906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  <a:latin typeface="Cambria" pitchFamily="18" charset="0"/>
              </a:rPr>
              <a:t>Nearshore</a:t>
            </a:r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 sediment drift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2189" y="3990826"/>
            <a:ext cx="9906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  <a:latin typeface="Cambria" pitchFamily="18" charset="0"/>
              </a:rPr>
              <a:t>Nearshore</a:t>
            </a:r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 bed changes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25844" y="3990826"/>
            <a:ext cx="1228545" cy="3048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Short-term shoreline changes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82989" y="3990826"/>
            <a:ext cx="1205796" cy="304800"/>
          </a:xfrm>
          <a:prstGeom prst="rect">
            <a:avLst/>
          </a:prstGeom>
          <a:solidFill>
            <a:srgbClr val="CC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Historical shoreline changes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740289" y="3990826"/>
            <a:ext cx="1333500" cy="304800"/>
          </a:xfrm>
          <a:prstGeom prst="rect">
            <a:avLst/>
          </a:prstGeom>
          <a:solidFill>
            <a:srgbClr val="CC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Medium-term future shoreline changes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25589" y="48768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i="1" dirty="0" smtClean="0">
                <a:solidFill>
                  <a:schemeClr val="tx1"/>
                </a:solidFill>
                <a:latin typeface="Cambria" pitchFamily="18" charset="0"/>
              </a:rPr>
              <a:t>SBWs design</a:t>
            </a:r>
            <a:endParaRPr lang="en-US" sz="10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6" name="Parallelogram 35"/>
          <p:cNvSpPr/>
          <p:nvPr/>
        </p:nvSpPr>
        <p:spPr>
          <a:xfrm>
            <a:off x="2139589" y="5399088"/>
            <a:ext cx="2209800" cy="457200"/>
          </a:xfrm>
          <a:prstGeom prst="parallelogram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Mike21 coupled models for Regional scale with SBWs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7" name="Parallelogram 36"/>
          <p:cNvSpPr/>
          <p:nvPr/>
        </p:nvSpPr>
        <p:spPr>
          <a:xfrm>
            <a:off x="6487047" y="5437188"/>
            <a:ext cx="910342" cy="381000"/>
          </a:xfrm>
          <a:prstGeom prst="parallelogram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LITLINE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4589" y="6084888"/>
            <a:ext cx="10668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  <a:latin typeface="Cambria" pitchFamily="18" charset="0"/>
              </a:rPr>
              <a:t>Nearshore</a:t>
            </a:r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 wave with SBWs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465755" y="6084888"/>
            <a:ext cx="1207234" cy="3048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  <a:latin typeface="Cambria" pitchFamily="18" charset="0"/>
              </a:rPr>
              <a:t>Nearshore</a:t>
            </a:r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 current with SBWs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63489" y="6084888"/>
            <a:ext cx="13335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  <a:latin typeface="Cambria" pitchFamily="18" charset="0"/>
              </a:rPr>
              <a:t>Nearshore</a:t>
            </a:r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 sediment drift with SBWs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87489" y="6084888"/>
            <a:ext cx="13335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  <a:latin typeface="Cambria" pitchFamily="18" charset="0"/>
              </a:rPr>
              <a:t>Nearshore</a:t>
            </a:r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 bed changes with SBWs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54389" y="6084888"/>
            <a:ext cx="1390244" cy="3048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Cambria" pitchFamily="18" charset="0"/>
              </a:rPr>
              <a:t>Short-term shoreline changes with SBWs</a:t>
            </a:r>
            <a:endParaRPr lang="en-US" sz="1000" dirty="0">
              <a:solidFill>
                <a:schemeClr val="tx1"/>
              </a:solidFill>
              <a:latin typeface="Cambria" pitchFamily="18" charset="0"/>
            </a:endParaRPr>
          </a:p>
        </p:txBody>
      </p:sp>
      <p:cxnSp>
        <p:nvCxnSpPr>
          <p:cNvPr id="43" name="Elbow Connector 42"/>
          <p:cNvCxnSpPr>
            <a:stCxn id="3" idx="2"/>
            <a:endCxn id="5" idx="0"/>
          </p:cNvCxnSpPr>
          <p:nvPr/>
        </p:nvCxnSpPr>
        <p:spPr>
          <a:xfrm rot="5400000">
            <a:off x="2770767" y="-907551"/>
            <a:ext cx="228600" cy="4234155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3" idx="2"/>
            <a:endCxn id="11" idx="0"/>
          </p:cNvCxnSpPr>
          <p:nvPr/>
        </p:nvCxnSpPr>
        <p:spPr>
          <a:xfrm rot="5400000">
            <a:off x="3374384" y="-303934"/>
            <a:ext cx="228600" cy="3026921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2" idx="0"/>
            <a:endCxn id="3" idx="2"/>
          </p:cNvCxnSpPr>
          <p:nvPr/>
        </p:nvCxnSpPr>
        <p:spPr>
          <a:xfrm rot="5400000" flipH="1" flipV="1">
            <a:off x="3968909" y="290591"/>
            <a:ext cx="228600" cy="1837870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3" idx="2"/>
            <a:endCxn id="16" idx="0"/>
          </p:cNvCxnSpPr>
          <p:nvPr/>
        </p:nvCxnSpPr>
        <p:spPr>
          <a:xfrm rot="16200000" flipH="1">
            <a:off x="6416505" y="-319136"/>
            <a:ext cx="214222" cy="3042945"/>
          </a:xfrm>
          <a:prstGeom prst="bentConnector3">
            <a:avLst>
              <a:gd name="adj1" fmla="val 5404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3" idx="2"/>
            <a:endCxn id="15" idx="0"/>
          </p:cNvCxnSpPr>
          <p:nvPr/>
        </p:nvCxnSpPr>
        <p:spPr>
          <a:xfrm rot="16200000" flipH="1">
            <a:off x="5759280" y="338090"/>
            <a:ext cx="228600" cy="1742872"/>
          </a:xfrm>
          <a:prstGeom prst="bentConnector3">
            <a:avLst>
              <a:gd name="adj1" fmla="val 5189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3" idx="2"/>
            <a:endCxn id="14" idx="0"/>
          </p:cNvCxnSpPr>
          <p:nvPr/>
        </p:nvCxnSpPr>
        <p:spPr>
          <a:xfrm rot="16200000" flipH="1">
            <a:off x="5147344" y="950026"/>
            <a:ext cx="228600" cy="5190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1" idx="2"/>
            <a:endCxn id="18" idx="1"/>
          </p:cNvCxnSpPr>
          <p:nvPr/>
        </p:nvCxnSpPr>
        <p:spPr>
          <a:xfrm rot="16200000" flipH="1">
            <a:off x="2472013" y="1131835"/>
            <a:ext cx="278920" cy="127250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12" idx="2"/>
            <a:endCxn id="18" idx="1"/>
          </p:cNvCxnSpPr>
          <p:nvPr/>
        </p:nvCxnSpPr>
        <p:spPr>
          <a:xfrm rot="16200000" flipH="1">
            <a:off x="3066539" y="1726361"/>
            <a:ext cx="278920" cy="8345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stCxn id="13" idx="2"/>
            <a:endCxn id="18" idx="1"/>
          </p:cNvCxnSpPr>
          <p:nvPr/>
        </p:nvCxnSpPr>
        <p:spPr>
          <a:xfrm rot="5400000">
            <a:off x="3651793" y="1224557"/>
            <a:ext cx="278920" cy="108705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14" idx="2"/>
            <a:endCxn id="18" idx="1"/>
          </p:cNvCxnSpPr>
          <p:nvPr/>
        </p:nvCxnSpPr>
        <p:spPr>
          <a:xfrm rot="5400000">
            <a:off x="4244974" y="631375"/>
            <a:ext cx="278921" cy="227342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15" idx="2"/>
            <a:endCxn id="18" idx="1"/>
          </p:cNvCxnSpPr>
          <p:nvPr/>
        </p:nvCxnSpPr>
        <p:spPr>
          <a:xfrm rot="5400000">
            <a:off x="4856910" y="19440"/>
            <a:ext cx="278920" cy="349729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15" idx="2"/>
            <a:endCxn id="20" idx="0"/>
          </p:cNvCxnSpPr>
          <p:nvPr/>
        </p:nvCxnSpPr>
        <p:spPr>
          <a:xfrm rot="5400000">
            <a:off x="6087215" y="1249745"/>
            <a:ext cx="278920" cy="103668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16" idx="2"/>
            <a:endCxn id="17" idx="0"/>
          </p:cNvCxnSpPr>
          <p:nvPr/>
        </p:nvCxnSpPr>
        <p:spPr>
          <a:xfrm>
            <a:off x="8045089" y="1628626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17" idx="2"/>
            <a:endCxn id="6" idx="0"/>
          </p:cNvCxnSpPr>
          <p:nvPr/>
        </p:nvCxnSpPr>
        <p:spPr>
          <a:xfrm>
            <a:off x="8045089" y="2238226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4"/>
            <a:endCxn id="19" idx="0"/>
          </p:cNvCxnSpPr>
          <p:nvPr/>
        </p:nvCxnSpPr>
        <p:spPr>
          <a:xfrm>
            <a:off x="8045089" y="2924026"/>
            <a:ext cx="4673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19" idx="3"/>
            <a:endCxn id="33" idx="0"/>
          </p:cNvCxnSpPr>
          <p:nvPr/>
        </p:nvCxnSpPr>
        <p:spPr>
          <a:xfrm rot="5400000">
            <a:off x="7315412" y="3304101"/>
            <a:ext cx="457200" cy="91625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19" idx="3"/>
            <a:endCxn id="34" idx="0"/>
          </p:cNvCxnSpPr>
          <p:nvPr/>
        </p:nvCxnSpPr>
        <p:spPr>
          <a:xfrm rot="16200000" flipH="1">
            <a:off x="7975988" y="3559775"/>
            <a:ext cx="457200" cy="40490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20" idx="3"/>
            <a:endCxn id="22" idx="0"/>
          </p:cNvCxnSpPr>
          <p:nvPr/>
        </p:nvCxnSpPr>
        <p:spPr>
          <a:xfrm>
            <a:off x="5666998" y="2238226"/>
            <a:ext cx="20076" cy="2988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/>
          <p:cNvCxnSpPr>
            <a:stCxn id="18" idx="4"/>
            <a:endCxn id="24" idx="0"/>
          </p:cNvCxnSpPr>
          <p:nvPr/>
        </p:nvCxnSpPr>
        <p:spPr>
          <a:xfrm rot="16200000" flipH="1">
            <a:off x="3377839" y="2066776"/>
            <a:ext cx="304800" cy="6477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>
            <a:stCxn id="18" idx="4"/>
            <a:endCxn id="21" idx="0"/>
          </p:cNvCxnSpPr>
          <p:nvPr/>
        </p:nvCxnSpPr>
        <p:spPr>
          <a:xfrm rot="5400000">
            <a:off x="2733121" y="2063794"/>
            <a:ext cx="298837" cy="6477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125"/>
          <p:cNvCxnSpPr>
            <a:stCxn id="24" idx="2"/>
            <a:endCxn id="25" idx="1"/>
          </p:cNvCxnSpPr>
          <p:nvPr/>
        </p:nvCxnSpPr>
        <p:spPr>
          <a:xfrm rot="5400000">
            <a:off x="3344502" y="2643039"/>
            <a:ext cx="304800" cy="71437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Elbow Connector 128"/>
          <p:cNvCxnSpPr>
            <a:stCxn id="21" idx="2"/>
            <a:endCxn id="25" idx="1"/>
          </p:cNvCxnSpPr>
          <p:nvPr/>
        </p:nvCxnSpPr>
        <p:spPr>
          <a:xfrm rot="16200000" flipH="1">
            <a:off x="2693820" y="2706731"/>
            <a:ext cx="310763" cy="58102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lbow Connector 131"/>
          <p:cNvCxnSpPr>
            <a:stCxn id="25" idx="4"/>
            <a:endCxn id="31" idx="0"/>
          </p:cNvCxnSpPr>
          <p:nvPr/>
        </p:nvCxnSpPr>
        <p:spPr>
          <a:xfrm rot="16200000" flipH="1">
            <a:off x="3511189" y="3114526"/>
            <a:ext cx="457200" cy="1295400"/>
          </a:xfrm>
          <a:prstGeom prst="bent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>
            <a:stCxn id="25" idx="4"/>
            <a:endCxn id="30" idx="0"/>
          </p:cNvCxnSpPr>
          <p:nvPr/>
        </p:nvCxnSpPr>
        <p:spPr>
          <a:xfrm rot="16200000" flipH="1">
            <a:off x="2939689" y="3686026"/>
            <a:ext cx="457200" cy="1524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lbow Connector 137"/>
          <p:cNvCxnSpPr>
            <a:stCxn id="25" idx="4"/>
            <a:endCxn id="28" idx="0"/>
          </p:cNvCxnSpPr>
          <p:nvPr/>
        </p:nvCxnSpPr>
        <p:spPr>
          <a:xfrm rot="5400000">
            <a:off x="1796689" y="2695426"/>
            <a:ext cx="457200" cy="21336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140"/>
          <p:cNvCxnSpPr>
            <a:stCxn id="25" idx="4"/>
            <a:endCxn id="29" idx="0"/>
          </p:cNvCxnSpPr>
          <p:nvPr/>
        </p:nvCxnSpPr>
        <p:spPr>
          <a:xfrm rot="5400000">
            <a:off x="2368189" y="3266926"/>
            <a:ext cx="457200" cy="9906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Elbow Connector 143"/>
          <p:cNvCxnSpPr>
            <a:stCxn id="28" idx="2"/>
            <a:endCxn id="35" idx="0"/>
          </p:cNvCxnSpPr>
          <p:nvPr/>
        </p:nvCxnSpPr>
        <p:spPr>
          <a:xfrm rot="16200000" flipH="1">
            <a:off x="2649102" y="2605013"/>
            <a:ext cx="581174" cy="39624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/>
          <p:cNvCxnSpPr>
            <a:stCxn id="29" idx="2"/>
            <a:endCxn id="35" idx="0"/>
          </p:cNvCxnSpPr>
          <p:nvPr/>
        </p:nvCxnSpPr>
        <p:spPr>
          <a:xfrm rot="16200000" flipH="1">
            <a:off x="3220602" y="3176513"/>
            <a:ext cx="581174" cy="28194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Elbow Connector 149"/>
          <p:cNvCxnSpPr>
            <a:stCxn id="34" idx="2"/>
            <a:endCxn id="35" idx="0"/>
          </p:cNvCxnSpPr>
          <p:nvPr/>
        </p:nvCxnSpPr>
        <p:spPr>
          <a:xfrm rot="5400000">
            <a:off x="6373377" y="2843138"/>
            <a:ext cx="581174" cy="348615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Elbow Connector 152"/>
          <p:cNvCxnSpPr>
            <a:stCxn id="33" idx="2"/>
            <a:endCxn id="35" idx="0"/>
          </p:cNvCxnSpPr>
          <p:nvPr/>
        </p:nvCxnSpPr>
        <p:spPr>
          <a:xfrm rot="5400000">
            <a:off x="5712801" y="3503714"/>
            <a:ext cx="581174" cy="216499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Elbow Connector 156"/>
          <p:cNvCxnSpPr>
            <a:stCxn id="32" idx="2"/>
            <a:endCxn id="35" idx="0"/>
          </p:cNvCxnSpPr>
          <p:nvPr/>
        </p:nvCxnSpPr>
        <p:spPr>
          <a:xfrm rot="5400000">
            <a:off x="4989916" y="4226599"/>
            <a:ext cx="581174" cy="71922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Elbow Connector 159"/>
          <p:cNvCxnSpPr>
            <a:stCxn id="31" idx="2"/>
            <a:endCxn id="35" idx="0"/>
          </p:cNvCxnSpPr>
          <p:nvPr/>
        </p:nvCxnSpPr>
        <p:spPr>
          <a:xfrm rot="16200000" flipH="1">
            <a:off x="4363602" y="4319513"/>
            <a:ext cx="581174" cy="5334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Elbow Connector 164"/>
          <p:cNvCxnSpPr>
            <a:stCxn id="30" idx="2"/>
            <a:endCxn id="35" idx="0"/>
          </p:cNvCxnSpPr>
          <p:nvPr/>
        </p:nvCxnSpPr>
        <p:spPr>
          <a:xfrm rot="16200000" flipH="1">
            <a:off x="3792102" y="3748013"/>
            <a:ext cx="581174" cy="16764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Elbow Connector 167"/>
          <p:cNvCxnSpPr>
            <a:stCxn id="35" idx="2"/>
            <a:endCxn id="37" idx="0"/>
          </p:cNvCxnSpPr>
          <p:nvPr/>
        </p:nvCxnSpPr>
        <p:spPr>
          <a:xfrm rot="16200000" flipH="1">
            <a:off x="5765659" y="4260629"/>
            <a:ext cx="331788" cy="202132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Elbow Connector 170"/>
          <p:cNvCxnSpPr>
            <a:stCxn id="35" idx="2"/>
            <a:endCxn id="36" idx="1"/>
          </p:cNvCxnSpPr>
          <p:nvPr/>
        </p:nvCxnSpPr>
        <p:spPr>
          <a:xfrm rot="5400000">
            <a:off x="3964420" y="4442619"/>
            <a:ext cx="293688" cy="16192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37" idx="4"/>
            <a:endCxn id="42" idx="0"/>
          </p:cNvCxnSpPr>
          <p:nvPr/>
        </p:nvCxnSpPr>
        <p:spPr>
          <a:xfrm>
            <a:off x="6942218" y="5818188"/>
            <a:ext cx="7293" cy="266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Elbow Connector 177"/>
          <p:cNvCxnSpPr>
            <a:stCxn id="36" idx="4"/>
            <a:endCxn id="41" idx="0"/>
          </p:cNvCxnSpPr>
          <p:nvPr/>
        </p:nvCxnSpPr>
        <p:spPr>
          <a:xfrm rot="16200000" flipH="1">
            <a:off x="4035064" y="5065713"/>
            <a:ext cx="228600" cy="180975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Elbow Connector 180"/>
          <p:cNvCxnSpPr>
            <a:stCxn id="36" idx="4"/>
            <a:endCxn id="39" idx="0"/>
          </p:cNvCxnSpPr>
          <p:nvPr/>
        </p:nvCxnSpPr>
        <p:spPr>
          <a:xfrm rot="5400000">
            <a:off x="2542631" y="5383030"/>
            <a:ext cx="228600" cy="117511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Elbow Connector 183"/>
          <p:cNvCxnSpPr>
            <a:stCxn id="36" idx="4"/>
            <a:endCxn id="38" idx="0"/>
          </p:cNvCxnSpPr>
          <p:nvPr/>
        </p:nvCxnSpPr>
        <p:spPr>
          <a:xfrm rot="5400000">
            <a:off x="1891939" y="4732338"/>
            <a:ext cx="228600" cy="24765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Elbow Connector 186"/>
          <p:cNvCxnSpPr>
            <a:stCxn id="36" idx="4"/>
            <a:endCxn id="40" idx="0"/>
          </p:cNvCxnSpPr>
          <p:nvPr/>
        </p:nvCxnSpPr>
        <p:spPr>
          <a:xfrm rot="16200000" flipH="1">
            <a:off x="3273064" y="5827713"/>
            <a:ext cx="228600" cy="28575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23" idx="4"/>
            <a:endCxn id="32" idx="0"/>
          </p:cNvCxnSpPr>
          <p:nvPr/>
        </p:nvCxnSpPr>
        <p:spPr>
          <a:xfrm>
            <a:off x="5614342" y="3533626"/>
            <a:ext cx="25775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Elbow Connector 194"/>
          <p:cNvCxnSpPr>
            <a:stCxn id="22" idx="2"/>
            <a:endCxn id="25" idx="1"/>
          </p:cNvCxnSpPr>
          <p:nvPr/>
        </p:nvCxnSpPr>
        <p:spPr>
          <a:xfrm rot="5400000">
            <a:off x="4258013" y="1723564"/>
            <a:ext cx="310763" cy="254736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Elbow Connector 227"/>
          <p:cNvCxnSpPr>
            <a:stCxn id="3" idx="2"/>
            <a:endCxn id="13" idx="0"/>
          </p:cNvCxnSpPr>
          <p:nvPr/>
        </p:nvCxnSpPr>
        <p:spPr>
          <a:xfrm rot="5400000">
            <a:off x="4554163" y="875845"/>
            <a:ext cx="228600" cy="667362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Elbow Connector 230"/>
          <p:cNvCxnSpPr>
            <a:stCxn id="14" idx="2"/>
            <a:endCxn id="20" idx="0"/>
          </p:cNvCxnSpPr>
          <p:nvPr/>
        </p:nvCxnSpPr>
        <p:spPr>
          <a:xfrm rot="16200000" flipH="1">
            <a:off x="5475278" y="1674490"/>
            <a:ext cx="278921" cy="187189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Elbow Connector 233"/>
          <p:cNvCxnSpPr>
            <a:stCxn id="13" idx="2"/>
            <a:endCxn id="20" idx="0"/>
          </p:cNvCxnSpPr>
          <p:nvPr/>
        </p:nvCxnSpPr>
        <p:spPr>
          <a:xfrm rot="16200000" flipH="1">
            <a:off x="4882097" y="1081310"/>
            <a:ext cx="278920" cy="13735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Elbow Connector 237"/>
          <p:cNvCxnSpPr>
            <a:stCxn id="12" idx="2"/>
            <a:endCxn id="20" idx="0"/>
          </p:cNvCxnSpPr>
          <p:nvPr/>
        </p:nvCxnSpPr>
        <p:spPr>
          <a:xfrm rot="16200000" flipH="1">
            <a:off x="4296843" y="496056"/>
            <a:ext cx="278920" cy="2544059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Elbow Connector 240"/>
          <p:cNvCxnSpPr>
            <a:stCxn id="11" idx="2"/>
            <a:endCxn id="20" idx="0"/>
          </p:cNvCxnSpPr>
          <p:nvPr/>
        </p:nvCxnSpPr>
        <p:spPr>
          <a:xfrm rot="16200000" flipH="1">
            <a:off x="3702318" y="-98469"/>
            <a:ext cx="278920" cy="373311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Elbow Connector 243"/>
          <p:cNvCxnSpPr>
            <a:stCxn id="5" idx="2"/>
            <a:endCxn id="25" idx="1"/>
          </p:cNvCxnSpPr>
          <p:nvPr/>
        </p:nvCxnSpPr>
        <p:spPr>
          <a:xfrm rot="16200000" flipH="1">
            <a:off x="1191851" y="1204763"/>
            <a:ext cx="1524000" cy="2371725"/>
          </a:xfrm>
          <a:prstGeom prst="bentConnector3">
            <a:avLst>
              <a:gd name="adj1" fmla="val 8965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Elbow Connector 247"/>
          <p:cNvCxnSpPr>
            <a:stCxn id="21" idx="2"/>
            <a:endCxn id="23" idx="0"/>
          </p:cNvCxnSpPr>
          <p:nvPr/>
        </p:nvCxnSpPr>
        <p:spPr>
          <a:xfrm rot="16200000" flipH="1">
            <a:off x="3931134" y="1469417"/>
            <a:ext cx="310763" cy="305565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Elbow Connector 250"/>
          <p:cNvCxnSpPr>
            <a:stCxn id="24" idx="2"/>
            <a:endCxn id="23" idx="0"/>
          </p:cNvCxnSpPr>
          <p:nvPr/>
        </p:nvCxnSpPr>
        <p:spPr>
          <a:xfrm rot="16200000" flipH="1">
            <a:off x="4581815" y="2120099"/>
            <a:ext cx="304800" cy="176025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Rectangle 235"/>
          <p:cNvSpPr/>
          <p:nvPr/>
        </p:nvSpPr>
        <p:spPr>
          <a:xfrm>
            <a:off x="6406789" y="1857226"/>
            <a:ext cx="2743200" cy="26670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 236"/>
          <p:cNvSpPr/>
          <p:nvPr/>
        </p:nvSpPr>
        <p:spPr>
          <a:xfrm>
            <a:off x="6003388" y="5170488"/>
            <a:ext cx="1927401" cy="13827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/>
          <p:cNvSpPr/>
          <p:nvPr/>
        </p:nvSpPr>
        <p:spPr>
          <a:xfrm>
            <a:off x="4958989" y="1857226"/>
            <a:ext cx="1409700" cy="25527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 242"/>
          <p:cNvSpPr/>
          <p:nvPr/>
        </p:nvSpPr>
        <p:spPr>
          <a:xfrm>
            <a:off x="140689" y="1888451"/>
            <a:ext cx="5732891" cy="4693324"/>
          </a:xfrm>
          <a:custGeom>
            <a:avLst/>
            <a:gdLst>
              <a:gd name="connsiteX0" fmla="*/ 15903 w 5732891"/>
              <a:gd name="connsiteY0" fmla="*/ 0 h 4190338"/>
              <a:gd name="connsiteX1" fmla="*/ 4770783 w 5732891"/>
              <a:gd name="connsiteY1" fmla="*/ 0 h 4190338"/>
              <a:gd name="connsiteX2" fmla="*/ 4770783 w 5732891"/>
              <a:gd name="connsiteY2" fmla="*/ 2608028 h 4190338"/>
              <a:gd name="connsiteX3" fmla="*/ 5732891 w 5732891"/>
              <a:gd name="connsiteY3" fmla="*/ 2608028 h 4190338"/>
              <a:gd name="connsiteX4" fmla="*/ 5732891 w 5732891"/>
              <a:gd name="connsiteY4" fmla="*/ 4190338 h 4190338"/>
              <a:gd name="connsiteX5" fmla="*/ 0 w 5732891"/>
              <a:gd name="connsiteY5" fmla="*/ 4190338 h 4190338"/>
              <a:gd name="connsiteX6" fmla="*/ 15903 w 5732891"/>
              <a:gd name="connsiteY6" fmla="*/ 0 h 419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32891" h="4190338">
                <a:moveTo>
                  <a:pt x="15903" y="0"/>
                </a:moveTo>
                <a:lnTo>
                  <a:pt x="4770783" y="0"/>
                </a:lnTo>
                <a:lnTo>
                  <a:pt x="4770783" y="2608028"/>
                </a:lnTo>
                <a:lnTo>
                  <a:pt x="5732891" y="2608028"/>
                </a:lnTo>
                <a:lnTo>
                  <a:pt x="5732891" y="4190338"/>
                </a:lnTo>
                <a:lnTo>
                  <a:pt x="0" y="4190338"/>
                </a:lnTo>
                <a:lnTo>
                  <a:pt x="15903" y="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141162" y="1857226"/>
            <a:ext cx="1812690" cy="707886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2D numerical model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725757" y="4397364"/>
            <a:ext cx="1363546" cy="707886"/>
          </a:xfrm>
          <a:prstGeom prst="rect">
            <a:avLst/>
          </a:prstGeom>
          <a:solidFill>
            <a:srgbClr val="CCFFFF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Analytical model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957889" y="4418658"/>
            <a:ext cx="1767868" cy="7078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1D numerical model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9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/>
      <p:bldP spid="237" grpId="0" animBg="1"/>
      <p:bldP spid="239" grpId="0" animBg="1"/>
      <p:bldP spid="243" grpId="0" animBg="1"/>
      <p:bldP spid="90" grpId="0" animBg="1"/>
      <p:bldP spid="90" grpId="1" animBg="1"/>
      <p:bldP spid="91" grpId="0" animBg="1"/>
      <p:bldP spid="93" grpId="0" animBg="1"/>
      <p:bldP spid="9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3. METHODOLOGY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734558"/>
            <a:ext cx="8991600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3.1. The 2D numerical models of ST, SW, ST</a:t>
            </a:r>
            <a:endParaRPr lang="en-US" sz="2400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dirty="0" smtClean="0">
              <a:latin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199" y="2134943"/>
            <a:ext cx="1524000" cy="438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Wave boundary conditions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799" y="3687270"/>
            <a:ext cx="1828800" cy="526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Hydrodynamic boundary conditions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8889" y="5396091"/>
            <a:ext cx="1767840" cy="5240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Hydrodynamic boundary conditions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659" y="2930486"/>
            <a:ext cx="1369780" cy="438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The best regional mesh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8999" y="2930486"/>
            <a:ext cx="1034995" cy="438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The best local mesh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1466" y="2187372"/>
            <a:ext cx="444610" cy="333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SW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54718" y="4044497"/>
            <a:ext cx="444610" cy="333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SW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4718" y="3477264"/>
            <a:ext cx="444610" cy="333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HD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9574" y="4496310"/>
            <a:ext cx="1885950" cy="634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Calibrated parameters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(</a:t>
            </a:r>
            <a:r>
              <a:rPr lang="en-US" sz="1400" i="1" dirty="0" smtClean="0">
                <a:solidFill>
                  <a:schemeClr val="tx1"/>
                </a:solidFill>
                <a:latin typeface="Cambria" pitchFamily="18" charset="0"/>
              </a:rPr>
              <a:t>M</a:t>
            </a:r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 and </a:t>
            </a:r>
            <a:r>
              <a:rPr lang="en-US" sz="1400" i="1" dirty="0" err="1" smtClean="0">
                <a:solidFill>
                  <a:schemeClr val="tx1"/>
                </a:solidFill>
                <a:latin typeface="Cambria" pitchFamily="18" charset="0"/>
              </a:rPr>
              <a:t>k</a:t>
            </a:r>
            <a:r>
              <a:rPr lang="en-US" sz="1400" i="1" baseline="-25000" dirty="0" err="1" smtClean="0">
                <a:solidFill>
                  <a:schemeClr val="tx1"/>
                </a:solidFill>
                <a:latin typeface="Cambria" pitchFamily="18" charset="0"/>
              </a:rPr>
              <a:t>s</a:t>
            </a:r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)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41466" y="5281210"/>
            <a:ext cx="444610" cy="333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HD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41466" y="5802453"/>
            <a:ext cx="444610" cy="333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SW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96889" y="6035637"/>
            <a:ext cx="444610" cy="333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SW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10313" y="6035637"/>
            <a:ext cx="444610" cy="333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HD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02349" y="6035637"/>
            <a:ext cx="444610" cy="333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ST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81799" y="4496310"/>
            <a:ext cx="2040008" cy="6490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Calibrated parameters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(</a:t>
            </a:r>
            <a:r>
              <a:rPr lang="en-US" sz="1400" i="1" dirty="0" smtClean="0">
                <a:solidFill>
                  <a:schemeClr val="tx1"/>
                </a:solidFill>
                <a:latin typeface="Cambria" pitchFamily="18" charset="0"/>
              </a:rPr>
              <a:t>D</a:t>
            </a:r>
            <a:r>
              <a:rPr lang="en-US" sz="1400" i="1" baseline="-25000" dirty="0" smtClean="0">
                <a:solidFill>
                  <a:schemeClr val="tx1"/>
                </a:solidFill>
                <a:latin typeface="Cambria" pitchFamily="18" charset="0"/>
              </a:rPr>
              <a:t>50</a:t>
            </a:r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n-US" sz="1400" i="1" dirty="0" smtClean="0">
                <a:solidFill>
                  <a:schemeClr val="tx1"/>
                </a:solidFill>
                <a:latin typeface="Cambria" pitchFamily="18" charset="0"/>
              </a:rPr>
              <a:t>M</a:t>
            </a:r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n-US" sz="1400" i="1" dirty="0" err="1" smtClean="0">
                <a:solidFill>
                  <a:schemeClr val="tx1"/>
                </a:solidFill>
                <a:latin typeface="Cambria" pitchFamily="18" charset="0"/>
              </a:rPr>
              <a:t>k</a:t>
            </a:r>
            <a:r>
              <a:rPr lang="en-US" sz="1400" i="1" baseline="-25000" dirty="0" err="1" smtClean="0">
                <a:solidFill>
                  <a:schemeClr val="tx1"/>
                </a:solidFill>
                <a:latin typeface="Cambria" pitchFamily="18" charset="0"/>
              </a:rPr>
              <a:t>s</a:t>
            </a: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and </a:t>
            </a:r>
            <a:r>
              <a:rPr lang="en-US" sz="1400" dirty="0" err="1" smtClean="0">
                <a:solidFill>
                  <a:schemeClr val="tx1"/>
                </a:solidFill>
                <a:latin typeface="Cambria" pitchFamily="18" charset="0"/>
              </a:rPr>
              <a:t>Posidonia</a:t>
            </a:r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 characteristic)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5" name="Parallelogram 4"/>
          <p:cNvSpPr/>
          <p:nvPr/>
        </p:nvSpPr>
        <p:spPr>
          <a:xfrm>
            <a:off x="190499" y="2025366"/>
            <a:ext cx="2324100" cy="657471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Regional </a:t>
            </a: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area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(Coarse mesh)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(</a:t>
            </a:r>
            <a:r>
              <a:rPr lang="en-US" sz="1400" dirty="0" err="1">
                <a:solidFill>
                  <a:schemeClr val="tx1"/>
                </a:solidFill>
                <a:latin typeface="Cambria" pitchFamily="18" charset="0"/>
              </a:rPr>
              <a:t>Giens</a:t>
            </a: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-Hyeres </a:t>
            </a:r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bays)</a:t>
            </a:r>
          </a:p>
        </p:txBody>
      </p:sp>
      <p:sp>
        <p:nvSpPr>
          <p:cNvPr id="28" name="Parallelogram 27"/>
          <p:cNvSpPr/>
          <p:nvPr/>
        </p:nvSpPr>
        <p:spPr>
          <a:xfrm>
            <a:off x="6636354" y="2025365"/>
            <a:ext cx="2202845" cy="657471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Local area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(Fine mesh)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(The eastern coast)</a:t>
            </a:r>
            <a:endParaRPr lang="en-US" sz="1400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9" name="Parallelogram 28"/>
          <p:cNvSpPr/>
          <p:nvPr/>
        </p:nvSpPr>
        <p:spPr>
          <a:xfrm>
            <a:off x="439059" y="3578186"/>
            <a:ext cx="1826980" cy="636023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Regional model calibration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(HD and SW)</a:t>
            </a:r>
            <a:endParaRPr lang="en-US" sz="1400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0" name="Parallelogram 29"/>
          <p:cNvSpPr/>
          <p:nvPr/>
        </p:nvSpPr>
        <p:spPr>
          <a:xfrm>
            <a:off x="6727844" y="3597237"/>
            <a:ext cx="2111355" cy="704851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Local model calibration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(HD, SW and ST)</a:t>
            </a:r>
            <a:endParaRPr lang="en-US" sz="1400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1" name="Parallelogram 30"/>
          <p:cNvSpPr/>
          <p:nvPr/>
        </p:nvSpPr>
        <p:spPr>
          <a:xfrm>
            <a:off x="524784" y="5447939"/>
            <a:ext cx="1655530" cy="429746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Regional main simulations</a:t>
            </a:r>
            <a:endParaRPr lang="en-US" sz="1400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2" name="Parallelogram 31"/>
          <p:cNvSpPr/>
          <p:nvPr/>
        </p:nvSpPr>
        <p:spPr>
          <a:xfrm>
            <a:off x="6941916" y="5400771"/>
            <a:ext cx="1821083" cy="514723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Local </a:t>
            </a: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main simulations</a:t>
            </a:r>
            <a:endParaRPr lang="en-US" sz="1400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809999" y="1153509"/>
            <a:ext cx="1676400" cy="43831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Sensitivity analysis for choosing mesh</a:t>
            </a:r>
          </a:p>
        </p:txBody>
      </p:sp>
      <p:cxnSp>
        <p:nvCxnSpPr>
          <p:cNvPr id="34" name="Straight Arrow Connector 33"/>
          <p:cNvCxnSpPr>
            <a:stCxn id="27" idx="2"/>
            <a:endCxn id="5" idx="1"/>
          </p:cNvCxnSpPr>
          <p:nvPr/>
        </p:nvCxnSpPr>
        <p:spPr>
          <a:xfrm flipH="1">
            <a:off x="1434733" y="1591823"/>
            <a:ext cx="3213466" cy="4335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7" idx="2"/>
            <a:endCxn id="28" idx="0"/>
          </p:cNvCxnSpPr>
          <p:nvPr/>
        </p:nvCxnSpPr>
        <p:spPr>
          <a:xfrm>
            <a:off x="4648199" y="1591823"/>
            <a:ext cx="3089578" cy="4335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5" idx="2"/>
            <a:endCxn id="5" idx="2"/>
          </p:cNvCxnSpPr>
          <p:nvPr/>
        </p:nvCxnSpPr>
        <p:spPr>
          <a:xfrm>
            <a:off x="2432415" y="235410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5" idx="2"/>
            <a:endCxn id="15" idx="1"/>
          </p:cNvCxnSpPr>
          <p:nvPr/>
        </p:nvCxnSpPr>
        <p:spPr>
          <a:xfrm flipV="1">
            <a:off x="2432415" y="2354101"/>
            <a:ext cx="60905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5" idx="3"/>
            <a:endCxn id="6" idx="1"/>
          </p:cNvCxnSpPr>
          <p:nvPr/>
        </p:nvCxnSpPr>
        <p:spPr>
          <a:xfrm flipV="1">
            <a:off x="3486076" y="2354100"/>
            <a:ext cx="78112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6" idx="3"/>
            <a:endCxn id="28" idx="5"/>
          </p:cNvCxnSpPr>
          <p:nvPr/>
        </p:nvCxnSpPr>
        <p:spPr>
          <a:xfrm>
            <a:off x="5791199" y="2354100"/>
            <a:ext cx="927339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5" idx="4"/>
            <a:endCxn id="11" idx="0"/>
          </p:cNvCxnSpPr>
          <p:nvPr/>
        </p:nvCxnSpPr>
        <p:spPr>
          <a:xfrm>
            <a:off x="1352549" y="2682837"/>
            <a:ext cx="0" cy="2476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1" idx="2"/>
            <a:endCxn id="29" idx="0"/>
          </p:cNvCxnSpPr>
          <p:nvPr/>
        </p:nvCxnSpPr>
        <p:spPr>
          <a:xfrm>
            <a:off x="1352549" y="3368800"/>
            <a:ext cx="0" cy="2093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9" idx="4"/>
            <a:endCxn id="18" idx="0"/>
          </p:cNvCxnSpPr>
          <p:nvPr/>
        </p:nvCxnSpPr>
        <p:spPr>
          <a:xfrm>
            <a:off x="1352549" y="4214209"/>
            <a:ext cx="0" cy="2821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8" idx="2"/>
            <a:endCxn id="31" idx="0"/>
          </p:cNvCxnSpPr>
          <p:nvPr/>
        </p:nvCxnSpPr>
        <p:spPr>
          <a:xfrm>
            <a:off x="1352549" y="5131010"/>
            <a:ext cx="0" cy="3169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3" name="Straight Arrow Connector 8192"/>
          <p:cNvCxnSpPr>
            <a:stCxn id="12" idx="2"/>
            <a:endCxn id="30" idx="0"/>
          </p:cNvCxnSpPr>
          <p:nvPr/>
        </p:nvCxnSpPr>
        <p:spPr>
          <a:xfrm>
            <a:off x="7756497" y="3368800"/>
            <a:ext cx="27025" cy="228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7" name="Straight Arrow Connector 8196"/>
          <p:cNvCxnSpPr>
            <a:stCxn id="30" idx="4"/>
            <a:endCxn id="26" idx="0"/>
          </p:cNvCxnSpPr>
          <p:nvPr/>
        </p:nvCxnSpPr>
        <p:spPr>
          <a:xfrm>
            <a:off x="7783522" y="4302088"/>
            <a:ext cx="18281" cy="1942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0" name="Straight Arrow Connector 8199"/>
          <p:cNvCxnSpPr>
            <a:stCxn id="26" idx="2"/>
            <a:endCxn id="32" idx="0"/>
          </p:cNvCxnSpPr>
          <p:nvPr/>
        </p:nvCxnSpPr>
        <p:spPr>
          <a:xfrm>
            <a:off x="7801803" y="5145338"/>
            <a:ext cx="50655" cy="2554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Straight Arrow Connector 8202"/>
          <p:cNvCxnSpPr>
            <a:stCxn id="29" idx="2"/>
            <a:endCxn id="17" idx="1"/>
          </p:cNvCxnSpPr>
          <p:nvPr/>
        </p:nvCxnSpPr>
        <p:spPr>
          <a:xfrm flipV="1">
            <a:off x="2186536" y="3643993"/>
            <a:ext cx="868182" cy="2522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6" name="Straight Arrow Connector 8205"/>
          <p:cNvCxnSpPr>
            <a:stCxn id="29" idx="2"/>
            <a:endCxn id="16" idx="1"/>
          </p:cNvCxnSpPr>
          <p:nvPr/>
        </p:nvCxnSpPr>
        <p:spPr>
          <a:xfrm>
            <a:off x="2186536" y="3896198"/>
            <a:ext cx="868182" cy="3150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9" name="Straight Arrow Connector 8208"/>
          <p:cNvCxnSpPr>
            <a:stCxn id="17" idx="3"/>
            <a:endCxn id="7" idx="1"/>
          </p:cNvCxnSpPr>
          <p:nvPr/>
        </p:nvCxnSpPr>
        <p:spPr>
          <a:xfrm>
            <a:off x="3499328" y="3643993"/>
            <a:ext cx="615471" cy="3067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2" name="Straight Arrow Connector 8211"/>
          <p:cNvCxnSpPr>
            <a:stCxn id="16" idx="3"/>
            <a:endCxn id="7" idx="1"/>
          </p:cNvCxnSpPr>
          <p:nvPr/>
        </p:nvCxnSpPr>
        <p:spPr>
          <a:xfrm flipV="1">
            <a:off x="3499328" y="3950740"/>
            <a:ext cx="615471" cy="2604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5" name="Straight Arrow Connector 8214"/>
          <p:cNvCxnSpPr>
            <a:stCxn id="7" idx="3"/>
            <a:endCxn id="30" idx="5"/>
          </p:cNvCxnSpPr>
          <p:nvPr/>
        </p:nvCxnSpPr>
        <p:spPr>
          <a:xfrm flipV="1">
            <a:off x="5943599" y="3949663"/>
            <a:ext cx="872351" cy="10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3" name="Straight Arrow Connector 8222"/>
          <p:cNvCxnSpPr>
            <a:stCxn id="28" idx="4"/>
            <a:endCxn id="12" idx="0"/>
          </p:cNvCxnSpPr>
          <p:nvPr/>
        </p:nvCxnSpPr>
        <p:spPr>
          <a:xfrm>
            <a:off x="7737777" y="2682836"/>
            <a:ext cx="18720" cy="247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6" name="Straight Arrow Connector 8225"/>
          <p:cNvCxnSpPr>
            <a:stCxn id="31" idx="2"/>
            <a:endCxn id="22" idx="1"/>
          </p:cNvCxnSpPr>
          <p:nvPr/>
        </p:nvCxnSpPr>
        <p:spPr>
          <a:xfrm>
            <a:off x="2126596" y="5662812"/>
            <a:ext cx="914870" cy="3063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9" name="Straight Arrow Connector 8228"/>
          <p:cNvCxnSpPr>
            <a:stCxn id="31" idx="2"/>
            <a:endCxn id="21" idx="1"/>
          </p:cNvCxnSpPr>
          <p:nvPr/>
        </p:nvCxnSpPr>
        <p:spPr>
          <a:xfrm flipV="1">
            <a:off x="2126596" y="5447939"/>
            <a:ext cx="914870" cy="2148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32" name="Straight Arrow Connector 8231"/>
          <p:cNvCxnSpPr>
            <a:stCxn id="21" idx="3"/>
            <a:endCxn id="8" idx="1"/>
          </p:cNvCxnSpPr>
          <p:nvPr/>
        </p:nvCxnSpPr>
        <p:spPr>
          <a:xfrm>
            <a:off x="3486076" y="5447939"/>
            <a:ext cx="722813" cy="2101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35" name="Straight Arrow Connector 8234"/>
          <p:cNvCxnSpPr>
            <a:stCxn id="22" idx="3"/>
            <a:endCxn id="8" idx="1"/>
          </p:cNvCxnSpPr>
          <p:nvPr/>
        </p:nvCxnSpPr>
        <p:spPr>
          <a:xfrm flipV="1">
            <a:off x="3486076" y="5658132"/>
            <a:ext cx="722813" cy="311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38" name="Straight Arrow Connector 8237"/>
          <p:cNvCxnSpPr>
            <a:stCxn id="8" idx="3"/>
            <a:endCxn id="32" idx="5"/>
          </p:cNvCxnSpPr>
          <p:nvPr/>
        </p:nvCxnSpPr>
        <p:spPr>
          <a:xfrm>
            <a:off x="5976729" y="5658132"/>
            <a:ext cx="1029527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41" name="Straight Arrow Connector 8240"/>
          <p:cNvCxnSpPr>
            <a:stCxn id="32" idx="4"/>
            <a:endCxn id="25" idx="0"/>
          </p:cNvCxnSpPr>
          <p:nvPr/>
        </p:nvCxnSpPr>
        <p:spPr>
          <a:xfrm>
            <a:off x="7852458" y="5915494"/>
            <a:ext cx="572196" cy="120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44" name="Straight Arrow Connector 8243"/>
          <p:cNvCxnSpPr>
            <a:stCxn id="32" idx="4"/>
            <a:endCxn id="24" idx="0"/>
          </p:cNvCxnSpPr>
          <p:nvPr/>
        </p:nvCxnSpPr>
        <p:spPr>
          <a:xfrm flipH="1">
            <a:off x="7232618" y="5915494"/>
            <a:ext cx="619840" cy="120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47" name="Straight Arrow Connector 8246"/>
          <p:cNvCxnSpPr>
            <a:stCxn id="32" idx="4"/>
            <a:endCxn id="23" idx="0"/>
          </p:cNvCxnSpPr>
          <p:nvPr/>
        </p:nvCxnSpPr>
        <p:spPr>
          <a:xfrm flipH="1">
            <a:off x="7819194" y="5915494"/>
            <a:ext cx="33264" cy="120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49" name="Rounded Rectangle 8248"/>
          <p:cNvSpPr/>
          <p:nvPr/>
        </p:nvSpPr>
        <p:spPr>
          <a:xfrm>
            <a:off x="76199" y="1077309"/>
            <a:ext cx="8991600" cy="23961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ounded Rectangle 121"/>
          <p:cNvSpPr/>
          <p:nvPr/>
        </p:nvSpPr>
        <p:spPr>
          <a:xfrm>
            <a:off x="76199" y="3483018"/>
            <a:ext cx="8991600" cy="17144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ounded Rectangle 122"/>
          <p:cNvSpPr/>
          <p:nvPr/>
        </p:nvSpPr>
        <p:spPr>
          <a:xfrm>
            <a:off x="76199" y="5197438"/>
            <a:ext cx="8991600" cy="12033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9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9" grpId="0" animBg="1"/>
      <p:bldP spid="8249" grpId="1" animBg="1"/>
      <p:bldP spid="122" grpId="0" animBg="1"/>
      <p:bldP spid="122" grpId="1" animBg="1"/>
      <p:bldP spid="1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3. METHODOLOGY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1" y="758404"/>
            <a:ext cx="8991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3.1. The 2D numerical models of ST, SW, ST</a:t>
            </a:r>
            <a:endParaRPr lang="en-US" sz="2400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endParaRPr lang="en-US" sz="2400" dirty="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8619"/>
            <a:ext cx="4974388" cy="2316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89" y="1123147"/>
            <a:ext cx="4169611" cy="779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89" y="2133600"/>
            <a:ext cx="4169611" cy="1493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5521"/>
            <a:ext cx="4648197" cy="1366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6" y="4446189"/>
            <a:ext cx="4419601" cy="1726011"/>
          </a:xfrm>
          <a:prstGeom prst="rect">
            <a:avLst/>
          </a:prstGeom>
        </p:spPr>
      </p:pic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1" y="3485347"/>
            <a:ext cx="48981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smtClean="0">
                <a:latin typeface="Cambria" pitchFamily="18" charset="0"/>
              </a:rPr>
              <a:t>Regional mesh with 12,053 elements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76200" y="6413956"/>
            <a:ext cx="89916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smtClean="0">
                <a:latin typeface="Cambria" pitchFamily="18" charset="0"/>
              </a:rPr>
              <a:t>Validation based </a:t>
            </a:r>
            <a:r>
              <a:rPr lang="en-US" sz="1600" b="1" i="1" dirty="0">
                <a:latin typeface="Cambria" pitchFamily="18" charset="0"/>
              </a:rPr>
              <a:t>on the data measured at </a:t>
            </a:r>
            <a:r>
              <a:rPr lang="en-US" sz="1600" b="1" i="1" dirty="0" smtClean="0">
                <a:latin typeface="Cambria" pitchFamily="18" charset="0"/>
              </a:rPr>
              <a:t>La </a:t>
            </a:r>
            <a:r>
              <a:rPr lang="en-US" sz="1600" b="1" i="1" dirty="0" err="1" smtClean="0">
                <a:latin typeface="Cambria" pitchFamily="18" charset="0"/>
              </a:rPr>
              <a:t>Capte</a:t>
            </a:r>
            <a:r>
              <a:rPr lang="en-US" sz="1600" b="1" i="1" dirty="0" smtClean="0">
                <a:latin typeface="Cambria" pitchFamily="18" charset="0"/>
              </a:rPr>
              <a:t> </a:t>
            </a:r>
            <a:r>
              <a:rPr lang="en-US" sz="1600" b="1" i="1" dirty="0">
                <a:latin typeface="Cambria" pitchFamily="18" charset="0"/>
              </a:rPr>
              <a:t>in </a:t>
            </a:r>
            <a:r>
              <a:rPr lang="en-US" sz="1600" b="1" i="1" dirty="0" smtClean="0">
                <a:latin typeface="Cambria" pitchFamily="18" charset="0"/>
              </a:rPr>
              <a:t>March 2009</a:t>
            </a: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4876800" y="3810000"/>
            <a:ext cx="426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smtClean="0">
                <a:latin typeface="Cambria" pitchFamily="18" charset="0"/>
              </a:rPr>
              <a:t>Calibration based on the data measured at </a:t>
            </a:r>
            <a:r>
              <a:rPr lang="en-US" sz="1600" b="1" i="1" dirty="0" err="1" smtClean="0">
                <a:latin typeface="Cambria" pitchFamily="18" charset="0"/>
              </a:rPr>
              <a:t>Almanarre</a:t>
            </a:r>
            <a:r>
              <a:rPr lang="en-US" sz="1600" b="1" i="1" dirty="0" smtClean="0">
                <a:latin typeface="Cambria" pitchFamily="18" charset="0"/>
              </a:rPr>
              <a:t> in November 2000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984010"/>
              </p:ext>
            </p:extLst>
          </p:nvPr>
        </p:nvGraphicFramePr>
        <p:xfrm>
          <a:off x="5964" y="3810000"/>
          <a:ext cx="4718432" cy="887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608"/>
                <a:gridCol w="1179608"/>
                <a:gridCol w="1179608"/>
                <a:gridCol w="1179608"/>
              </a:tblGrid>
              <a:tr h="2959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Case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R</a:t>
                      </a:r>
                      <a:r>
                        <a:rPr lang="en-US" sz="1200" baseline="30000" dirty="0" smtClean="0">
                          <a:latin typeface="Cambria" pitchFamily="18" charset="0"/>
                        </a:rPr>
                        <a:t>2</a:t>
                      </a:r>
                      <a:endParaRPr lang="en-US" sz="1200" baseline="300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RMSE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SI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959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HD_M=20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0.537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0.014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0.405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9590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err="1" smtClean="0">
                          <a:latin typeface="Cambria" pitchFamily="18" charset="0"/>
                        </a:rPr>
                        <a:t>SW_k</a:t>
                      </a:r>
                      <a:r>
                        <a:rPr lang="en-US" sz="1200" baseline="-25000" dirty="0" err="1" smtClean="0">
                          <a:latin typeface="Cambria" pitchFamily="18" charset="0"/>
                        </a:rPr>
                        <a:t>s</a:t>
                      </a:r>
                      <a:r>
                        <a:rPr lang="en-US" sz="1200" dirty="0" smtClean="0">
                          <a:latin typeface="Cambria" pitchFamily="18" charset="0"/>
                        </a:rPr>
                        <a:t>=0.04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0.912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0.091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0.166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760634"/>
              </p:ext>
            </p:extLst>
          </p:nvPr>
        </p:nvGraphicFramePr>
        <p:xfrm>
          <a:off x="5968" y="3810000"/>
          <a:ext cx="471843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608"/>
                <a:gridCol w="1179608"/>
                <a:gridCol w="1179608"/>
                <a:gridCol w="1179608"/>
              </a:tblGrid>
              <a:tr h="2959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Case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R</a:t>
                      </a:r>
                      <a:r>
                        <a:rPr lang="en-US" sz="1400" baseline="30000" dirty="0" smtClean="0">
                          <a:latin typeface="Cambria" pitchFamily="18" charset="0"/>
                        </a:rPr>
                        <a:t>2</a:t>
                      </a:r>
                      <a:endParaRPr lang="en-US" sz="1400" baseline="300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RMSE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SI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959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HD_M=20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0.795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0.032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0.349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95905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latin typeface="Cambria" pitchFamily="18" charset="0"/>
                        </a:rPr>
                        <a:t>SW_k</a:t>
                      </a:r>
                      <a:r>
                        <a:rPr lang="en-US" sz="1400" baseline="-25000" dirty="0" err="1" smtClean="0">
                          <a:latin typeface="Cambria" pitchFamily="18" charset="0"/>
                        </a:rPr>
                        <a:t>s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=0.04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0.515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0.014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0.332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4974389" y="1887379"/>
            <a:ext cx="41696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smtClean="0">
                <a:latin typeface="Cambria" pitchFamily="18" charset="0"/>
              </a:rPr>
              <a:t>Current speed</a:t>
            </a:r>
          </a:p>
        </p:txBody>
      </p:sp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4974386" y="3581400"/>
            <a:ext cx="41696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smtClean="0">
                <a:latin typeface="Cambria" pitchFamily="18" charset="0"/>
              </a:rPr>
              <a:t>Wave height</a:t>
            </a: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4925594" y="6167735"/>
            <a:ext cx="41696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smtClean="0">
                <a:latin typeface="Cambria" pitchFamily="18" charset="0"/>
              </a:rPr>
              <a:t>Current speed</a:t>
            </a: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402389" y="6167734"/>
            <a:ext cx="41696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smtClean="0">
                <a:latin typeface="Cambria" pitchFamily="18" charset="0"/>
              </a:rPr>
              <a:t>Wave 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3. METHODOLOGY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1" y="685800"/>
            <a:ext cx="8991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3.1. The 2D numerical models of ST, SW, ST</a:t>
            </a:r>
            <a:endParaRPr lang="en-US" sz="2400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endParaRPr lang="en-US" sz="2400" dirty="0">
              <a:latin typeface="Cambria" pitchFamily="18" charset="0"/>
            </a:endParaRP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51354" y="5334000"/>
            <a:ext cx="43672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smtClean="0">
                <a:latin typeface="Cambria" pitchFamily="18" charset="0"/>
              </a:rPr>
              <a:t>Local mesh with 22,960 elements</a:t>
            </a: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4724399" y="6365557"/>
            <a:ext cx="44672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smtClean="0">
                <a:latin typeface="Cambria" pitchFamily="18" charset="0"/>
              </a:rPr>
              <a:t>Calibration based on the data measured at </a:t>
            </a:r>
            <a:r>
              <a:rPr lang="en-US" sz="1600" b="1" i="1" dirty="0">
                <a:latin typeface="Cambria" pitchFamily="18" charset="0"/>
              </a:rPr>
              <a:t>La </a:t>
            </a:r>
            <a:r>
              <a:rPr lang="en-US" sz="1600" b="1" i="1" dirty="0" err="1">
                <a:latin typeface="Cambria" pitchFamily="18" charset="0"/>
              </a:rPr>
              <a:t>Capte</a:t>
            </a:r>
            <a:r>
              <a:rPr lang="en-US" sz="1600" b="1" i="1" dirty="0">
                <a:latin typeface="Cambria" pitchFamily="18" charset="0"/>
              </a:rPr>
              <a:t> </a:t>
            </a:r>
            <a:r>
              <a:rPr lang="en-US" sz="1600" b="1" i="1" dirty="0" smtClean="0">
                <a:latin typeface="Cambria" pitchFamily="18" charset="0"/>
              </a:rPr>
              <a:t>and </a:t>
            </a:r>
            <a:r>
              <a:rPr lang="en-US" sz="1600" b="1" i="1" dirty="0" err="1" smtClean="0">
                <a:latin typeface="Cambria" pitchFamily="18" charset="0"/>
              </a:rPr>
              <a:t>Aeroport</a:t>
            </a:r>
            <a:r>
              <a:rPr lang="en-US" sz="1600" b="1" i="1" dirty="0" smtClean="0">
                <a:latin typeface="Cambria" pitchFamily="18" charset="0"/>
              </a:rPr>
              <a:t> beaches</a:t>
            </a:r>
            <a:endParaRPr lang="en-US" sz="1600" b="1" i="1" dirty="0">
              <a:latin typeface="Cambria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86016"/>
            <a:ext cx="4191000" cy="4260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0600"/>
            <a:ext cx="4191000" cy="17580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95600"/>
            <a:ext cx="4107843" cy="103018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759660"/>
              </p:ext>
            </p:extLst>
          </p:nvPr>
        </p:nvGraphicFramePr>
        <p:xfrm>
          <a:off x="76200" y="5715000"/>
          <a:ext cx="4657367" cy="935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762000"/>
                <a:gridCol w="685800"/>
                <a:gridCol w="771167"/>
              </a:tblGrid>
              <a:tr h="3255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Case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R</a:t>
                      </a:r>
                      <a:r>
                        <a:rPr lang="en-US" sz="1400" baseline="30000" dirty="0" smtClean="0">
                          <a:latin typeface="Cambria" pitchFamily="18" charset="0"/>
                        </a:rPr>
                        <a:t>2</a:t>
                      </a:r>
                      <a:endParaRPr lang="en-US" sz="1400" baseline="300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RMSE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SI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197341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mbria" pitchFamily="18" charset="0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Cambria" pitchFamily="18" charset="0"/>
                        </a:rPr>
                        <a:t>s</a:t>
                      </a:r>
                      <a:r>
                        <a:rPr lang="en-US" sz="1400" dirty="0" err="1" smtClean="0">
                          <a:latin typeface="Cambria" pitchFamily="18" charset="0"/>
                        </a:rPr>
                        <a:t>_OBS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Cambria" pitchFamily="18" charset="0"/>
                        </a:rPr>
                        <a:t>vs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 H</a:t>
                      </a:r>
                      <a:r>
                        <a:rPr lang="en-US" sz="1400" baseline="-25000" dirty="0" smtClean="0">
                          <a:latin typeface="Cambria" pitchFamily="18" charset="0"/>
                        </a:rPr>
                        <a:t>s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_SIM_SCAPT4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0.820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0.036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0.412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273541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mbria" pitchFamily="18" charset="0"/>
                        </a:rPr>
                        <a:t>V</a:t>
                      </a:r>
                      <a:r>
                        <a:rPr lang="en-US" sz="1400" baseline="-25000" dirty="0" err="1" smtClean="0">
                          <a:latin typeface="Cambria" pitchFamily="18" charset="0"/>
                        </a:rPr>
                        <a:t>c</a:t>
                      </a:r>
                      <a:r>
                        <a:rPr lang="en-US" sz="1400" dirty="0" err="1" smtClean="0">
                          <a:latin typeface="Cambria" pitchFamily="18" charset="0"/>
                        </a:rPr>
                        <a:t>_OBS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Cambria" pitchFamily="18" charset="0"/>
                        </a:rPr>
                        <a:t>vs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 V</a:t>
                      </a:r>
                      <a:r>
                        <a:rPr lang="en-US" sz="1400" baseline="-25000" dirty="0" smtClean="0">
                          <a:latin typeface="Cambria" pitchFamily="18" charset="0"/>
                        </a:rPr>
                        <a:t>c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_SIM_SCAPT4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0.435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0.016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0.339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5050589" y="3886200"/>
            <a:ext cx="41696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smtClean="0">
                <a:latin typeface="Cambria" pitchFamily="18" charset="0"/>
              </a:rPr>
              <a:t>Current speed</a:t>
            </a: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4847867" y="2649379"/>
            <a:ext cx="41696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smtClean="0">
                <a:latin typeface="Cambria" pitchFamily="18" charset="0"/>
              </a:rPr>
              <a:t>Wave height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5777" r="7652"/>
          <a:stretch/>
        </p:blipFill>
        <p:spPr bwMode="auto">
          <a:xfrm>
            <a:off x="4918192" y="4114800"/>
            <a:ext cx="4073408" cy="2098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object 3"/>
          <p:cNvSpPr txBox="1">
            <a:spLocks noChangeArrowheads="1"/>
          </p:cNvSpPr>
          <p:nvPr/>
        </p:nvSpPr>
        <p:spPr bwMode="auto">
          <a:xfrm>
            <a:off x="5014135" y="6154579"/>
            <a:ext cx="41696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smtClean="0">
                <a:latin typeface="Cambria" pitchFamily="18" charset="0"/>
              </a:rPr>
              <a:t>Beach profile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4000" y="5195500"/>
            <a:ext cx="1143000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mbria" pitchFamily="18" charset="0"/>
              </a:rPr>
              <a:t>BSS = 0.61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44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9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3. METHODOLOGY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1" y="762000"/>
            <a:ext cx="8991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3.1. The 2D numerical models of ST, SW, ST</a:t>
            </a:r>
            <a:endParaRPr lang="en-US" sz="2400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endParaRPr lang="en-US" sz="2400" dirty="0">
              <a:latin typeface="Cambr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63988"/>
              </p:ext>
            </p:extLst>
          </p:nvPr>
        </p:nvGraphicFramePr>
        <p:xfrm>
          <a:off x="76199" y="1168852"/>
          <a:ext cx="8991601" cy="5308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671"/>
                <a:gridCol w="1360074"/>
                <a:gridCol w="528918"/>
                <a:gridCol w="680037"/>
                <a:gridCol w="906716"/>
                <a:gridCol w="528918"/>
                <a:gridCol w="528918"/>
                <a:gridCol w="604477"/>
                <a:gridCol w="1737872"/>
              </a:tblGrid>
              <a:tr h="318814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Scenarios</a:t>
                      </a:r>
                      <a:endParaRPr lang="en-US" sz="2000" b="1" i="1" dirty="0">
                        <a:latin typeface="Cambr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Sea level</a:t>
                      </a:r>
                      <a:r>
                        <a:rPr lang="en-US" sz="1400" baseline="0" dirty="0" smtClean="0">
                          <a:latin typeface="Cambria" pitchFamily="18" charset="0"/>
                        </a:rPr>
                        <a:t> (m)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Wind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Offshore Wave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Discharge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flow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(m</a:t>
                      </a:r>
                      <a:r>
                        <a:rPr lang="en-US" sz="1400" b="1" baseline="300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b="1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/s)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543835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No SLR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SLR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Speed (m/s)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Direction 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(</a:t>
                      </a:r>
                      <a:r>
                        <a:rPr lang="en-US" sz="1400" baseline="3000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Cambria" pitchFamily="18" charset="0"/>
                        </a:rPr>
                        <a:t>H</a:t>
                      </a:r>
                      <a:r>
                        <a:rPr lang="en-US" sz="1400" baseline="-25000" dirty="0" err="1" smtClean="0">
                          <a:latin typeface="Cambria" pitchFamily="18" charset="0"/>
                        </a:rPr>
                        <a:t>s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 (m)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Cambria" pitchFamily="18" charset="0"/>
                        </a:rPr>
                        <a:t>T</a:t>
                      </a:r>
                      <a:r>
                        <a:rPr lang="en-US" sz="1400" baseline="-25000" dirty="0" err="1" smtClean="0">
                          <a:latin typeface="Cambria" pitchFamily="18" charset="0"/>
                        </a:rPr>
                        <a:t>p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 (s)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MWD (</a:t>
                      </a:r>
                      <a:r>
                        <a:rPr lang="en-US" sz="1400" baseline="3000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18814">
                <a:tc rowSpan="3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dk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Annual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0.39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0.50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8.5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60 (NE)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2.18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7.43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115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4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18814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6.48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90 (E)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18814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5.22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120 (SE)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1881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Cambria" pitchFamily="18" charset="0"/>
                        </a:rPr>
                        <a:t>Winter (February, 2007)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Measured</a:t>
                      </a:r>
                      <a:r>
                        <a:rPr lang="en-US" sz="1400" baseline="0" dirty="0" smtClean="0">
                          <a:latin typeface="Cambria" pitchFamily="18" charset="0"/>
                        </a:rPr>
                        <a:t> data at Toulon port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-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Measured</a:t>
                      </a:r>
                      <a:r>
                        <a:rPr lang="en-US" sz="1400" baseline="0" dirty="0" smtClean="0">
                          <a:latin typeface="Cambria" pitchFamily="18" charset="0"/>
                        </a:rPr>
                        <a:t> data at Hyeres station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Measured</a:t>
                      </a:r>
                      <a:r>
                        <a:rPr lang="en-US" sz="1400" baseline="0" dirty="0" smtClean="0">
                          <a:latin typeface="Cambria" pitchFamily="18" charset="0"/>
                        </a:rPr>
                        <a:t> data at Buoy 08301</a:t>
                      </a:r>
                    </a:p>
                    <a:p>
                      <a:pPr algn="ctr"/>
                      <a:r>
                        <a:rPr lang="en-US" sz="1400" baseline="0" dirty="0" smtClean="0">
                          <a:latin typeface="Cambria" pitchFamily="18" charset="0"/>
                        </a:rPr>
                        <a:t>(</a:t>
                      </a:r>
                      <a:r>
                        <a:rPr lang="en-US" sz="1400" baseline="0" dirty="0" err="1" smtClean="0">
                          <a:latin typeface="Cambria" pitchFamily="18" charset="0"/>
                        </a:rPr>
                        <a:t>Porquerolles</a:t>
                      </a:r>
                      <a:r>
                        <a:rPr lang="en-US" sz="1400" baseline="0" dirty="0" smtClean="0">
                          <a:latin typeface="Cambria" pitchFamily="18" charset="0"/>
                        </a:rPr>
                        <a:t>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Measured</a:t>
                      </a:r>
                      <a:r>
                        <a:rPr lang="en-US" sz="1400" baseline="0" dirty="0" smtClean="0">
                          <a:latin typeface="Cambria" pitchFamily="18" charset="0"/>
                        </a:rPr>
                        <a:t> data at Sainte Eulalie (</a:t>
                      </a:r>
                      <a:r>
                        <a:rPr lang="en-US" sz="1400" baseline="0" dirty="0" err="1" smtClean="0">
                          <a:latin typeface="Cambria" pitchFamily="18" charset="0"/>
                        </a:rPr>
                        <a:t>Gapeau</a:t>
                      </a:r>
                      <a:r>
                        <a:rPr lang="en-US" sz="1400" baseline="0" dirty="0" smtClean="0">
                          <a:latin typeface="Cambria" pitchFamily="18" charset="0"/>
                        </a:rPr>
                        <a:t> river)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44633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Cambria" pitchFamily="18" charset="0"/>
                        </a:rPr>
                        <a:t>Summer (July, 2007)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-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40488"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Cambria" pitchFamily="18" charset="0"/>
                        </a:rPr>
                        <a:t>Decadal storm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0.95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1.30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12.55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90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6.56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9.12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80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180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40488">
                <a:tc vMerge="1">
                  <a:txBody>
                    <a:bodyPr/>
                    <a:lstStyle/>
                    <a:p>
                      <a:pPr algn="l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120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110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40488">
                <a:tc rowSpan="2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mbria" pitchFamily="18" charset="0"/>
                        </a:rPr>
                        <a:t>Tri-Decadal storm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1.00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1.35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19.83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90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7.10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10.3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80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220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40488">
                <a:tc vMerge="1">
                  <a:txBody>
                    <a:bodyPr/>
                    <a:lstStyle/>
                    <a:p>
                      <a:pPr algn="l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120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110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40488">
                <a:tc rowSpan="2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mbria" pitchFamily="18" charset="0"/>
                        </a:rPr>
                        <a:t>Semi-Centennial storm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1.15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1.50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29.59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90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7.34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11.0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80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300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40488">
                <a:tc vMerge="1">
                  <a:txBody>
                    <a:bodyPr/>
                    <a:lstStyle/>
                    <a:p>
                      <a:pPr algn="l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120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110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40488">
                <a:tc rowSpan="2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mbria" pitchFamily="18" charset="0"/>
                        </a:rPr>
                        <a:t>Centennial storm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1.50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1.85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36.43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90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7.64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12.0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80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600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40488">
                <a:tc vMerge="1">
                  <a:txBody>
                    <a:bodyPr/>
                    <a:lstStyle/>
                    <a:p>
                      <a:pPr algn="l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120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110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1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3. METHODOLOGY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762505"/>
            <a:ext cx="7696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3.2. The numerical model of shoreline evolution</a:t>
            </a:r>
            <a:endParaRPr lang="en-US" sz="2400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endParaRPr lang="en-US" sz="2400" dirty="0"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51" y="1181456"/>
            <a:ext cx="1211249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Simulated current and sea level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1828800" y="2149628"/>
            <a:ext cx="1192696" cy="403427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LITLINE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84244" y="4153256"/>
            <a:ext cx="1881808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Predicted shoreline position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71600" y="1181456"/>
            <a:ext cx="11430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Simulated wave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90192" y="1181456"/>
            <a:ext cx="1119808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Bathymetry and sediment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2400" y="1181456"/>
            <a:ext cx="11430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Initial shoreline position</a:t>
            </a:r>
            <a:endParaRPr lang="en-US" sz="1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5" name="Flowchart: Decision 24"/>
          <p:cNvSpPr/>
          <p:nvPr/>
        </p:nvSpPr>
        <p:spPr>
          <a:xfrm>
            <a:off x="901148" y="2781656"/>
            <a:ext cx="3048000" cy="1106426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ambria" pitchFamily="18" charset="0"/>
              </a:rPr>
              <a:t>Calibration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Cambria" pitchFamily="18" charset="0"/>
              </a:rPr>
              <a:t>(</a:t>
            </a:r>
            <a:r>
              <a:rPr lang="en-US" sz="1600" i="1" dirty="0" err="1" smtClean="0">
                <a:solidFill>
                  <a:schemeClr val="tx1"/>
                </a:solidFill>
                <a:latin typeface="Cambria" pitchFamily="18" charset="0"/>
              </a:rPr>
              <a:t>H</a:t>
            </a:r>
            <a:r>
              <a:rPr lang="en-US" sz="1600" i="1" baseline="-25000" dirty="0" err="1" smtClean="0">
                <a:solidFill>
                  <a:schemeClr val="tx1"/>
                </a:solidFill>
                <a:latin typeface="Cambria" pitchFamily="18" charset="0"/>
              </a:rPr>
              <a:t>active</a:t>
            </a:r>
            <a:r>
              <a:rPr lang="en-US" sz="1600" dirty="0" smtClean="0">
                <a:solidFill>
                  <a:schemeClr val="tx1"/>
                </a:solidFill>
                <a:latin typeface="Cambria" pitchFamily="18" charset="0"/>
              </a:rPr>
              <a:t> and </a:t>
            </a:r>
            <a:r>
              <a:rPr lang="en-US" sz="1600" i="1" dirty="0" smtClean="0">
                <a:solidFill>
                  <a:schemeClr val="tx1"/>
                </a:solidFill>
                <a:latin typeface="Cambria" pitchFamily="18" charset="0"/>
              </a:rPr>
              <a:t>D</a:t>
            </a:r>
            <a:r>
              <a:rPr lang="en-US" sz="1600" i="1" baseline="-25000" dirty="0" smtClean="0">
                <a:solidFill>
                  <a:schemeClr val="tx1"/>
                </a:solidFill>
                <a:latin typeface="Cambria" pitchFamily="18" charset="0"/>
              </a:rPr>
              <a:t>50</a:t>
            </a:r>
            <a:r>
              <a:rPr lang="en-US" sz="1600" dirty="0" smtClean="0">
                <a:solidFill>
                  <a:schemeClr val="tx1"/>
                </a:solidFill>
                <a:latin typeface="Cambria" pitchFamily="18" charset="0"/>
              </a:rPr>
              <a:t>)</a:t>
            </a:r>
            <a:endParaRPr lang="en-US" sz="1600" dirty="0">
              <a:solidFill>
                <a:schemeClr val="tx1"/>
              </a:solidFill>
              <a:latin typeface="Cambria" pitchFamily="18" charset="0"/>
            </a:endParaRPr>
          </a:p>
        </p:txBody>
      </p:sp>
      <p:cxnSp>
        <p:nvCxnSpPr>
          <p:cNvPr id="33" name="Elbow Connector 32"/>
          <p:cNvCxnSpPr>
            <a:stCxn id="9" idx="2"/>
            <a:endCxn id="13" idx="0"/>
          </p:cNvCxnSpPr>
          <p:nvPr/>
        </p:nvCxnSpPr>
        <p:spPr>
          <a:xfrm rot="16200000" flipH="1">
            <a:off x="1378176" y="1102656"/>
            <a:ext cx="282372" cy="181157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32" idx="2"/>
            <a:endCxn id="13" idx="0"/>
          </p:cNvCxnSpPr>
          <p:nvPr/>
        </p:nvCxnSpPr>
        <p:spPr>
          <a:xfrm rot="5400000">
            <a:off x="3338338" y="954066"/>
            <a:ext cx="282372" cy="210875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31" idx="2"/>
            <a:endCxn id="13" idx="0"/>
          </p:cNvCxnSpPr>
          <p:nvPr/>
        </p:nvCxnSpPr>
        <p:spPr>
          <a:xfrm rot="5400000">
            <a:off x="2696436" y="1595968"/>
            <a:ext cx="282372" cy="82494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30" idx="2"/>
            <a:endCxn id="13" idx="0"/>
          </p:cNvCxnSpPr>
          <p:nvPr/>
        </p:nvCxnSpPr>
        <p:spPr>
          <a:xfrm rot="16200000" flipH="1">
            <a:off x="2042938" y="1767418"/>
            <a:ext cx="282372" cy="48204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3" idx="4"/>
            <a:endCxn id="25" idx="0"/>
          </p:cNvCxnSpPr>
          <p:nvPr/>
        </p:nvCxnSpPr>
        <p:spPr>
          <a:xfrm>
            <a:off x="2425148" y="2553055"/>
            <a:ext cx="0" cy="228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5" idx="2"/>
            <a:endCxn id="26" idx="0"/>
          </p:cNvCxnSpPr>
          <p:nvPr/>
        </p:nvCxnSpPr>
        <p:spPr>
          <a:xfrm>
            <a:off x="2425148" y="3888082"/>
            <a:ext cx="0" cy="265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25" idx="1"/>
            <a:endCxn id="13" idx="5"/>
          </p:cNvCxnSpPr>
          <p:nvPr/>
        </p:nvCxnSpPr>
        <p:spPr>
          <a:xfrm rot="10800000" flipH="1">
            <a:off x="901148" y="2351343"/>
            <a:ext cx="978080" cy="983527"/>
          </a:xfrm>
          <a:prstGeom prst="bentConnector3">
            <a:avLst>
              <a:gd name="adj1" fmla="val -23372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648" r="7043" b="1447"/>
          <a:stretch/>
        </p:blipFill>
        <p:spPr>
          <a:xfrm>
            <a:off x="5166359" y="1150710"/>
            <a:ext cx="3977641" cy="224563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5834" r="6771"/>
          <a:stretch/>
        </p:blipFill>
        <p:spPr>
          <a:xfrm>
            <a:off x="5017936" y="3772256"/>
            <a:ext cx="4126064" cy="2361022"/>
          </a:xfrm>
          <a:prstGeom prst="rect">
            <a:avLst/>
          </a:prstGeom>
        </p:spPr>
      </p:pic>
      <p:sp>
        <p:nvSpPr>
          <p:cNvPr id="58" name="object 3"/>
          <p:cNvSpPr txBox="1">
            <a:spLocks noChangeArrowheads="1"/>
          </p:cNvSpPr>
          <p:nvPr/>
        </p:nvSpPr>
        <p:spPr bwMode="auto">
          <a:xfrm>
            <a:off x="5105400" y="3405833"/>
            <a:ext cx="40386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err="1" smtClean="0">
                <a:latin typeface="Cambria" pitchFamily="18" charset="0"/>
              </a:rPr>
              <a:t>Ceinturon</a:t>
            </a:r>
            <a:r>
              <a:rPr lang="en-US" sz="1600" i="1" dirty="0" smtClean="0">
                <a:latin typeface="Cambria" pitchFamily="18" charset="0"/>
              </a:rPr>
              <a:t> beach</a:t>
            </a:r>
          </a:p>
        </p:txBody>
      </p:sp>
      <p:sp>
        <p:nvSpPr>
          <p:cNvPr id="59" name="object 3"/>
          <p:cNvSpPr txBox="1">
            <a:spLocks noChangeArrowheads="1"/>
          </p:cNvSpPr>
          <p:nvPr/>
        </p:nvSpPr>
        <p:spPr bwMode="auto">
          <a:xfrm>
            <a:off x="5017936" y="6133278"/>
            <a:ext cx="41260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smtClean="0">
                <a:latin typeface="Cambria" pitchFamily="18" charset="0"/>
              </a:rPr>
              <a:t>Bona beach</a:t>
            </a: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405493"/>
              </p:ext>
            </p:extLst>
          </p:nvPr>
        </p:nvGraphicFramePr>
        <p:xfrm>
          <a:off x="76200" y="4808576"/>
          <a:ext cx="493776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143000"/>
                <a:gridCol w="685800"/>
                <a:gridCol w="685800"/>
                <a:gridCol w="685800"/>
                <a:gridCol w="74676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Beach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Case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R</a:t>
                      </a:r>
                      <a:r>
                        <a:rPr lang="en-US" sz="1400" baseline="30000" dirty="0" smtClean="0">
                          <a:latin typeface="Cambria" pitchFamily="18" charset="0"/>
                        </a:rPr>
                        <a:t>2</a:t>
                      </a:r>
                      <a:endParaRPr lang="en-US" sz="1400" baseline="300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RMSE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SI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BSS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Cambria" pitchFamily="18" charset="0"/>
                        </a:rPr>
                        <a:t>Ceinturon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mbria" pitchFamily="18" charset="0"/>
                        </a:rPr>
                        <a:t>OBS_2008 </a:t>
                      </a:r>
                      <a:r>
                        <a:rPr lang="en-US" sz="1200" dirty="0" err="1" smtClean="0">
                          <a:latin typeface="Cambria" pitchFamily="18" charset="0"/>
                        </a:rPr>
                        <a:t>vs</a:t>
                      </a:r>
                      <a:r>
                        <a:rPr lang="en-US" sz="1200" dirty="0" smtClean="0">
                          <a:latin typeface="Cambria" pitchFamily="18" charset="0"/>
                        </a:rPr>
                        <a:t> SIM_2008</a:t>
                      </a:r>
                      <a:endParaRPr lang="en-US" sz="12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0.998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1.23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0.007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0.839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Bona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mbria" pitchFamily="18" charset="0"/>
                        </a:rPr>
                        <a:t>OBS_2008 </a:t>
                      </a:r>
                      <a:r>
                        <a:rPr lang="en-US" sz="1200" dirty="0" err="1" smtClean="0">
                          <a:latin typeface="Cambria" pitchFamily="18" charset="0"/>
                        </a:rPr>
                        <a:t>vs</a:t>
                      </a:r>
                      <a:r>
                        <a:rPr lang="en-US" sz="1200" dirty="0" smtClean="0">
                          <a:latin typeface="Cambria" pitchFamily="18" charset="0"/>
                        </a:rPr>
                        <a:t> SIM_2008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0.988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2.07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0.01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0.33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Straight Arrow Connector 3"/>
          <p:cNvCxnSpPr>
            <a:stCxn id="25" idx="3"/>
          </p:cNvCxnSpPr>
          <p:nvPr/>
        </p:nvCxnSpPr>
        <p:spPr>
          <a:xfrm flipV="1">
            <a:off x="3949148" y="2351343"/>
            <a:ext cx="1156252" cy="983526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3"/>
          </p:cNvCxnSpPr>
          <p:nvPr/>
        </p:nvCxnSpPr>
        <p:spPr>
          <a:xfrm>
            <a:off x="3949148" y="3334869"/>
            <a:ext cx="1068788" cy="1237131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6" grpId="0" animBg="1"/>
      <p:bldP spid="30" grpId="0" animBg="1"/>
      <p:bldP spid="31" grpId="0" animBg="1"/>
      <p:bldP spid="32" grpId="0" animBg="1"/>
      <p:bldP spid="25" grpId="0" animBg="1"/>
      <p:bldP spid="58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3. METHODOLOGY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-5751" y="729519"/>
            <a:ext cx="7696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3.3. The analytical model of shoreline evolution</a:t>
            </a:r>
            <a:endParaRPr lang="en-US" sz="2400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endParaRPr lang="en-US" sz="2400" dirty="0"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1546" r="2059" b="1451"/>
          <a:stretch/>
        </p:blipFill>
        <p:spPr>
          <a:xfrm>
            <a:off x="-5751" y="1071247"/>
            <a:ext cx="4055166" cy="533502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76049" y="1066800"/>
            <a:ext cx="1676400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Download Satellite images (1973-2015)</a:t>
            </a:r>
            <a:endParaRPr lang="en-US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99849" y="1600200"/>
            <a:ext cx="18288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Image processing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-Radiometric calibration,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-Atmospheric correction,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-</a:t>
            </a:r>
            <a:r>
              <a:rPr lang="en-US" sz="1200" dirty="0" err="1" smtClean="0">
                <a:solidFill>
                  <a:schemeClr val="tx1"/>
                </a:solidFill>
                <a:latin typeface="Cambria" pitchFamily="18" charset="0"/>
              </a:rPr>
              <a:t>Gapfill</a:t>
            </a:r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,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-Pan-Sharpening,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-Geometric rectification</a:t>
            </a:r>
            <a:endParaRPr lang="en-US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6623649" y="2895600"/>
            <a:ext cx="1981200" cy="545480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Coastline extraction and delineation by using </a:t>
            </a:r>
            <a:r>
              <a:rPr lang="en-US" sz="1200" dirty="0" err="1" smtClean="0">
                <a:solidFill>
                  <a:schemeClr val="tx1"/>
                </a:solidFill>
                <a:latin typeface="Cambria" pitchFamily="18" charset="0"/>
              </a:rPr>
              <a:t>Matlab</a:t>
            </a:r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 code</a:t>
            </a:r>
            <a:endParaRPr lang="en-US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99849" y="3581400"/>
            <a:ext cx="1828800" cy="4354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Baseline and shorelines (1973-2015)</a:t>
            </a:r>
            <a:endParaRPr lang="en-US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7233249" y="4146860"/>
            <a:ext cx="762000" cy="272740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DSAS</a:t>
            </a:r>
            <a:endParaRPr lang="en-US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71249" y="4572000"/>
            <a:ext cx="2133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-Transect lines,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-Intersection points,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-Rate of shoreline movement,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-Linear regression rate</a:t>
            </a:r>
            <a:endParaRPr lang="en-US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5" name="Parallelogram 14"/>
          <p:cNvSpPr/>
          <p:nvPr/>
        </p:nvSpPr>
        <p:spPr>
          <a:xfrm>
            <a:off x="7080849" y="5562600"/>
            <a:ext cx="2019300" cy="545480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Prediction of future shoreline position by using </a:t>
            </a:r>
            <a:r>
              <a:rPr lang="en-US" sz="1200" dirty="0" err="1" smtClean="0">
                <a:solidFill>
                  <a:schemeClr val="tx1"/>
                </a:solidFill>
                <a:latin typeface="Cambria" pitchFamily="18" charset="0"/>
              </a:rPr>
              <a:t>Matlab</a:t>
            </a:r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 code</a:t>
            </a:r>
            <a:endParaRPr lang="en-US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>
            <a:off x="7614249" y="1447800"/>
            <a:ext cx="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2"/>
            <a:endCxn id="8" idx="0"/>
          </p:cNvCxnSpPr>
          <p:nvPr/>
        </p:nvCxnSpPr>
        <p:spPr>
          <a:xfrm>
            <a:off x="7614249" y="2743200"/>
            <a:ext cx="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4"/>
            <a:endCxn id="9" idx="0"/>
          </p:cNvCxnSpPr>
          <p:nvPr/>
        </p:nvCxnSpPr>
        <p:spPr>
          <a:xfrm>
            <a:off x="7614249" y="3441080"/>
            <a:ext cx="0" cy="1403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2"/>
            <a:endCxn id="13" idx="0"/>
          </p:cNvCxnSpPr>
          <p:nvPr/>
        </p:nvCxnSpPr>
        <p:spPr>
          <a:xfrm>
            <a:off x="7614249" y="4016887"/>
            <a:ext cx="0" cy="1299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4"/>
          </p:cNvCxnSpPr>
          <p:nvPr/>
        </p:nvCxnSpPr>
        <p:spPr>
          <a:xfrm>
            <a:off x="7614249" y="4419600"/>
            <a:ext cx="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0" name="Straight Arrow Connector 20479"/>
          <p:cNvCxnSpPr>
            <a:stCxn id="14" idx="2"/>
            <a:endCxn id="15" idx="1"/>
          </p:cNvCxnSpPr>
          <p:nvPr/>
        </p:nvCxnSpPr>
        <p:spPr>
          <a:xfrm>
            <a:off x="7538049" y="5410200"/>
            <a:ext cx="620635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6" name="Picture 204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6" y="1135497"/>
            <a:ext cx="5514753" cy="389917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33249" y="6248400"/>
            <a:ext cx="1676400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Calibration and validation</a:t>
            </a:r>
            <a:endParaRPr lang="en-US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cxnSp>
        <p:nvCxnSpPr>
          <p:cNvPr id="11" name="Straight Arrow Connector 10"/>
          <p:cNvCxnSpPr>
            <a:stCxn id="15" idx="4"/>
            <a:endCxn id="20" idx="0"/>
          </p:cNvCxnSpPr>
          <p:nvPr/>
        </p:nvCxnSpPr>
        <p:spPr>
          <a:xfrm flipH="1">
            <a:off x="8071449" y="6108080"/>
            <a:ext cx="19050" cy="1403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556849" y="5562600"/>
            <a:ext cx="1447800" cy="5606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Historical shoreline changes (1973-2015)</a:t>
            </a:r>
            <a:endParaRPr lang="en-US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cxnSp>
        <p:nvCxnSpPr>
          <p:cNvPr id="22" name="Straight Arrow Connector 21"/>
          <p:cNvCxnSpPr>
            <a:stCxn id="14" idx="2"/>
            <a:endCxn id="26" idx="0"/>
          </p:cNvCxnSpPr>
          <p:nvPr/>
        </p:nvCxnSpPr>
        <p:spPr>
          <a:xfrm flipH="1">
            <a:off x="6280749" y="5410200"/>
            <a:ext cx="12573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42449" y="1933778"/>
            <a:ext cx="1143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mbria" pitchFamily="18" charset="0"/>
              </a:rPr>
              <a:t>R</a:t>
            </a:r>
            <a:r>
              <a:rPr lang="en-US" sz="1400" baseline="30000" dirty="0" smtClean="0">
                <a:latin typeface="Cambria" pitchFamily="18" charset="0"/>
              </a:rPr>
              <a:t>2 </a:t>
            </a:r>
            <a:r>
              <a:rPr lang="en-US" sz="1400" dirty="0" smtClean="0">
                <a:latin typeface="Cambria" pitchFamily="18" charset="0"/>
              </a:rPr>
              <a:t>= 0.981</a:t>
            </a:r>
          </a:p>
          <a:p>
            <a:r>
              <a:rPr lang="en-US" sz="1400" dirty="0" smtClean="0">
                <a:latin typeface="Cambria" pitchFamily="18" charset="0"/>
              </a:rPr>
              <a:t>RMSE = 6.57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20" grpId="0" animBg="1"/>
      <p:bldP spid="26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3. METHODOLOGY</a:t>
            </a:r>
            <a:endParaRPr spc="-30" dirty="0"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object 3"/>
              <p:cNvSpPr txBox="1">
                <a:spLocks noChangeArrowheads="1"/>
              </p:cNvSpPr>
              <p:nvPr/>
            </p:nvSpPr>
            <p:spPr bwMode="auto">
              <a:xfrm>
                <a:off x="-4313" y="762000"/>
                <a:ext cx="7696200" cy="5566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355600" indent="-3429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marL="12700" indent="0" algn="just" eaLnBrk="1" hangingPunct="1">
                  <a:spcBef>
                    <a:spcPts val="575"/>
                  </a:spcBef>
                  <a:buClr>
                    <a:srgbClr val="CC3300"/>
                  </a:buClr>
                </a:pPr>
                <a:r>
                  <a:rPr lang="en-US" sz="2400" b="1" dirty="0" smtClean="0">
                    <a:latin typeface="Cambria" pitchFamily="18" charset="0"/>
                  </a:rPr>
                  <a:t>3.4. The EBP models</a:t>
                </a:r>
                <a:endParaRPr lang="en-US" sz="2400" b="1" dirty="0">
                  <a:latin typeface="Cambria" pitchFamily="18" charset="0"/>
                </a:endParaRP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smtClean="0">
                    <a:latin typeface="Cambria" pitchFamily="18" charset="0"/>
                  </a:rPr>
                  <a:t>Dean </a:t>
                </a:r>
                <a:r>
                  <a:rPr lang="en-US" dirty="0">
                    <a:latin typeface="Cambria" pitchFamily="18" charset="0"/>
                  </a:rPr>
                  <a:t>(1977</a:t>
                </a:r>
                <a:r>
                  <a:rPr lang="en-US" dirty="0" smtClean="0">
                    <a:latin typeface="Cambria" pitchFamily="18" charset="0"/>
                  </a:rPr>
                  <a:t>) model: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2/3</m:t>
                        </m:r>
                      </m:sup>
                    </m:sSup>
                  </m:oMath>
                </a14:m>
                <a:endParaRPr lang="en-US" dirty="0" smtClean="0">
                  <a:latin typeface="Cambria" pitchFamily="18" charset="0"/>
                </a:endParaRP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err="1" smtClean="0">
                    <a:latin typeface="Cambria" pitchFamily="18" charset="0"/>
                  </a:rPr>
                  <a:t>Vellinga</a:t>
                </a:r>
                <a:r>
                  <a:rPr lang="en-US" dirty="0" smtClean="0">
                    <a:latin typeface="Cambria" pitchFamily="18" charset="0"/>
                  </a:rPr>
                  <a:t> </a:t>
                </a:r>
                <a:r>
                  <a:rPr lang="en-US" dirty="0">
                    <a:latin typeface="Cambria" pitchFamily="18" charset="0"/>
                  </a:rPr>
                  <a:t>(1987</a:t>
                </a:r>
                <a:r>
                  <a:rPr lang="en-US" dirty="0" smtClean="0">
                    <a:latin typeface="Cambria" pitchFamily="18" charset="0"/>
                  </a:rPr>
                  <a:t>)</a:t>
                </a:r>
                <a:r>
                  <a:rPr lang="en-US" dirty="0">
                    <a:latin typeface="Cambria" pitchFamily="18" charset="0"/>
                  </a:rPr>
                  <a:t> </a:t>
                </a:r>
                <a:r>
                  <a:rPr lang="en-US" dirty="0" smtClean="0">
                    <a:latin typeface="Cambria" pitchFamily="18" charset="0"/>
                  </a:rPr>
                  <a:t>model:</a:t>
                </a:r>
              </a:p>
              <a:p>
                <a:pPr marL="12700" indent="0" algn="just" eaLnBrk="1" hangingPunct="1">
                  <a:spcBef>
                    <a:spcPts val="575"/>
                  </a:spcBef>
                  <a:buClr>
                    <a:srgbClr val="CC3300"/>
                  </a:buClr>
                </a:pP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7.6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𝑜𝑠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=0.47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7.6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𝑜𝑠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1.28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𝑤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0.0268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0.56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+18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0.5</m:t>
                        </m:r>
                      </m:sup>
                    </m:sSup>
                  </m:oMath>
                </a14:m>
                <a:endParaRPr lang="en-US" dirty="0" smtClean="0">
                  <a:latin typeface="Cambria" pitchFamily="18" charset="0"/>
                </a:endParaRP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err="1" smtClean="0">
                    <a:latin typeface="Cambria" pitchFamily="18" charset="0"/>
                  </a:rPr>
                  <a:t>Romańczyk</a:t>
                </a:r>
                <a:r>
                  <a:rPr lang="en-US" dirty="0" smtClean="0">
                    <a:latin typeface="Cambria" pitchFamily="18" charset="0"/>
                  </a:rPr>
                  <a:t> </a:t>
                </a:r>
                <a:r>
                  <a:rPr lang="en-US" dirty="0">
                    <a:latin typeface="Cambria" pitchFamily="18" charset="0"/>
                  </a:rPr>
                  <a:t>et al. (2005</a:t>
                </a:r>
                <a:r>
                  <a:rPr lang="en-US" dirty="0" smtClean="0">
                    <a:latin typeface="Cambria" pitchFamily="18" charset="0"/>
                  </a:rPr>
                  <a:t>) model: </a:t>
                </a:r>
              </a:p>
              <a:p>
                <a:pPr marL="12700" indent="0" algn="just" eaLnBrk="1" hangingPunct="1">
                  <a:spcBef>
                    <a:spcPts val="575"/>
                  </a:spcBef>
                  <a:buClr>
                    <a:srgbClr val="CC3300"/>
                  </a:buClr>
                </a:pPr>
                <a:r>
                  <a:rPr lang="en-US" dirty="0">
                    <a:latin typeface="Cambria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</m:sup>
                    </m:sSup>
                  </m:oMath>
                </a14:m>
                <a:endParaRPr lang="en-US" dirty="0" smtClean="0">
                  <a:latin typeface="Cambria" pitchFamily="18" charset="0"/>
                </a:endParaRP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err="1" smtClean="0">
                    <a:latin typeface="Cambria" pitchFamily="18" charset="0"/>
                  </a:rPr>
                  <a:t>Bodge</a:t>
                </a:r>
                <a:r>
                  <a:rPr lang="en-US" dirty="0" smtClean="0">
                    <a:latin typeface="Cambria" pitchFamily="18" charset="0"/>
                  </a:rPr>
                  <a:t> </a:t>
                </a:r>
                <a:r>
                  <a:rPr lang="en-US" dirty="0">
                    <a:latin typeface="Cambria" pitchFamily="18" charset="0"/>
                  </a:rPr>
                  <a:t>(1992</a:t>
                </a:r>
                <a:r>
                  <a:rPr lang="en-US" dirty="0" smtClean="0">
                    <a:latin typeface="Cambria" pitchFamily="18" charset="0"/>
                  </a:rPr>
                  <a:t>) model:</a:t>
                </a:r>
                <a:r>
                  <a:rPr lang="en-US" dirty="0"/>
                  <a:t> </a:t>
                </a:r>
                <a:endParaRPr lang="en-US" i="1" dirty="0" smtClean="0">
                  <a:latin typeface="Cambria Math"/>
                </a:endParaRPr>
              </a:p>
              <a:p>
                <a:pPr marL="12700" indent="0" algn="just" eaLnBrk="1" hangingPunct="1">
                  <a:spcBef>
                    <a:spcPts val="575"/>
                  </a:spcBef>
                  <a:buClr>
                    <a:srgbClr val="CC3300"/>
                  </a:buClr>
                </a:pP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.</m:t>
                    </m:r>
                    <m:r>
                      <a:rPr lang="en-US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𝑘𝑥</m:t>
                            </m:r>
                          </m:sup>
                        </m:sSup>
                      </m:e>
                    </m:d>
                  </m:oMath>
                </a14:m>
                <a:endParaRPr lang="en-US" dirty="0" smtClean="0">
                  <a:latin typeface="Cambria" pitchFamily="18" charset="0"/>
                </a:endParaRP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err="1">
                    <a:latin typeface="Cambria" pitchFamily="18" charset="0"/>
                  </a:rPr>
                  <a:t>Komar</a:t>
                </a:r>
                <a:r>
                  <a:rPr lang="en-US" dirty="0">
                    <a:latin typeface="Cambria" pitchFamily="18" charset="0"/>
                  </a:rPr>
                  <a:t> et al. (1994</a:t>
                </a:r>
                <a:r>
                  <a:rPr lang="en-US" dirty="0" smtClean="0">
                    <a:latin typeface="Cambria" pitchFamily="18" charset="0"/>
                  </a:rPr>
                  <a:t>) model:</a:t>
                </a:r>
                <a:endParaRPr lang="en-US" b="0" i="1" dirty="0" smtClean="0">
                  <a:latin typeface="Cambria Math"/>
                </a:endParaRPr>
              </a:p>
              <a:p>
                <a:pPr marL="12700" indent="0" algn="just" eaLnBrk="1" hangingPunct="1">
                  <a:spcBef>
                    <a:spcPts val="575"/>
                  </a:spcBef>
                  <a:buClr>
                    <a:srgbClr val="CC3300"/>
                  </a:buClr>
                </a:pPr>
                <a:r>
                  <a:rPr lang="en-US" b="0" dirty="0" smtClean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𝑘𝑥</m:t>
                            </m:r>
                          </m:sup>
                        </m:sSup>
                      </m:e>
                    </m:d>
                  </m:oMath>
                </a14:m>
                <a:endParaRPr lang="en-US" dirty="0" smtClean="0">
                  <a:latin typeface="Cambria" pitchFamily="18" charset="0"/>
                </a:endParaRP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>
                    <a:latin typeface="Cambria" pitchFamily="18" charset="0"/>
                  </a:rPr>
                  <a:t>Sierra et al. (1994</a:t>
                </a:r>
                <a:r>
                  <a:rPr lang="en-US" dirty="0" smtClean="0">
                    <a:latin typeface="Cambria" pitchFamily="18" charset="0"/>
                  </a:rPr>
                  <a:t>) model:</a:t>
                </a:r>
                <a:endParaRPr lang="en-US" b="0" i="1" dirty="0" smtClean="0">
                  <a:latin typeface="Cambria Math"/>
                </a:endParaRPr>
              </a:p>
              <a:p>
                <a:pPr marL="12700" indent="0" algn="just" eaLnBrk="1" hangingPunct="1">
                  <a:spcBef>
                    <a:spcPts val="575"/>
                  </a:spcBef>
                  <a:buClr>
                    <a:srgbClr val="CC3300"/>
                  </a:buClr>
                </a:pPr>
                <a:r>
                  <a:rPr lang="en-US" b="0" dirty="0" smtClean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𝑙𝑛𝐹</m:t>
                        </m:r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</a:rPr>
                          <m:t>𝑙𝑛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 smtClean="0">
                  <a:latin typeface="Cambria" pitchFamily="18" charset="0"/>
                </a:endParaRP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>
                    <a:latin typeface="Cambria" pitchFamily="18" charset="0"/>
                  </a:rPr>
                  <a:t>Lee (1994</a:t>
                </a:r>
                <a:r>
                  <a:rPr lang="en-US" dirty="0" smtClean="0">
                    <a:latin typeface="Cambria" pitchFamily="18" charset="0"/>
                  </a:rPr>
                  <a:t>) model:</a:t>
                </a:r>
              </a:p>
              <a:p>
                <a:pPr marL="12700" indent="0" algn="just" eaLnBrk="1" hangingPunct="1">
                  <a:spcBef>
                    <a:spcPts val="575"/>
                  </a:spcBef>
                  <a:buClr>
                    <a:srgbClr val="CC3300"/>
                  </a:buClr>
                </a:pPr>
                <a:r>
                  <a:rPr lang="en-US" b="0" dirty="0" smtClean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𝑙𝑛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𝐶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+1</m:t>
                        </m:r>
                      </m:e>
                    </m:d>
                  </m:oMath>
                </a14:m>
                <a:endParaRPr lang="en-US" dirty="0"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8196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4313" y="762000"/>
                <a:ext cx="7696200" cy="5566011"/>
              </a:xfrm>
              <a:prstGeom prst="rect">
                <a:avLst/>
              </a:prstGeom>
              <a:blipFill rotWithShape="1">
                <a:blip r:embed="rId2"/>
                <a:stretch>
                  <a:fillRect l="-2217" t="-16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99951"/>
            <a:ext cx="3987170" cy="563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5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1651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-5" dirty="0" smtClean="0">
                <a:latin typeface="Cambria" pitchFamily="18" charset="0"/>
              </a:rPr>
              <a:t>CONTENT</a:t>
            </a:r>
            <a:endParaRPr sz="3200" dirty="0">
              <a:latin typeface="Cambria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9899" y="990600"/>
            <a:ext cx="8531225" cy="4678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69265" indent="-456565" fontAlgn="auto">
              <a:spcBef>
                <a:spcPts val="1595"/>
              </a:spcBef>
              <a:spcAft>
                <a:spcPts val="0"/>
              </a:spcAft>
              <a:buClr>
                <a:srgbClr val="FF6600"/>
              </a:buClr>
              <a:buFont typeface="Wingdings"/>
              <a:buChar char=""/>
              <a:tabLst>
                <a:tab pos="469900" algn="l"/>
              </a:tabLst>
              <a:defRPr/>
            </a:pPr>
            <a:r>
              <a:rPr lang="en-US" sz="2800" b="1" spc="-5" dirty="0">
                <a:latin typeface="Cambria" pitchFamily="18" charset="0"/>
                <a:cs typeface="Arial"/>
              </a:rPr>
              <a:t>1. INTRODUCTION</a:t>
            </a:r>
          </a:p>
          <a:p>
            <a:pPr marL="469265" indent="-456565" fontAlgn="auto">
              <a:spcBef>
                <a:spcPts val="1595"/>
              </a:spcBef>
              <a:spcAft>
                <a:spcPts val="0"/>
              </a:spcAft>
              <a:buClr>
                <a:srgbClr val="FF6600"/>
              </a:buClr>
              <a:buFont typeface="Wingdings"/>
              <a:buChar char=""/>
              <a:tabLst>
                <a:tab pos="469900" algn="l"/>
              </a:tabLst>
              <a:defRPr/>
            </a:pPr>
            <a:r>
              <a:rPr lang="en-US" sz="2800" b="1" spc="-5" dirty="0">
                <a:latin typeface="Cambria" pitchFamily="18" charset="0"/>
                <a:cs typeface="Arial"/>
              </a:rPr>
              <a:t>2. </a:t>
            </a:r>
            <a:r>
              <a:rPr lang="en-US" sz="2800" b="1" spc="-5" dirty="0" smtClean="0">
                <a:latin typeface="Cambria" pitchFamily="18" charset="0"/>
                <a:cs typeface="Arial"/>
              </a:rPr>
              <a:t>SITE DESCRIPTION</a:t>
            </a:r>
          </a:p>
          <a:p>
            <a:pPr marL="469265" indent="-456565" fontAlgn="auto">
              <a:spcBef>
                <a:spcPts val="1595"/>
              </a:spcBef>
              <a:spcAft>
                <a:spcPts val="0"/>
              </a:spcAft>
              <a:buClr>
                <a:srgbClr val="FF6600"/>
              </a:buClr>
              <a:buFont typeface="Wingdings"/>
              <a:buChar char=""/>
              <a:tabLst>
                <a:tab pos="469900" algn="l"/>
              </a:tabLst>
              <a:defRPr/>
            </a:pPr>
            <a:r>
              <a:rPr lang="en-US" sz="2800" b="1" spc="-5" dirty="0" smtClean="0">
                <a:latin typeface="Cambria" pitchFamily="18" charset="0"/>
                <a:cs typeface="Arial"/>
              </a:rPr>
              <a:t>3</a:t>
            </a:r>
            <a:r>
              <a:rPr lang="en-US" sz="2800" b="1" spc="-5" dirty="0">
                <a:latin typeface="Cambria" pitchFamily="18" charset="0"/>
                <a:cs typeface="Arial"/>
              </a:rPr>
              <a:t>. </a:t>
            </a:r>
            <a:r>
              <a:rPr lang="en-US" sz="2800" b="1" spc="-5" dirty="0" smtClean="0">
                <a:latin typeface="Cambria" pitchFamily="18" charset="0"/>
                <a:cs typeface="Arial"/>
              </a:rPr>
              <a:t>METHODOLOGY</a:t>
            </a:r>
            <a:endParaRPr lang="en-US" sz="2800" b="1" spc="-5" dirty="0">
              <a:latin typeface="Cambria" pitchFamily="18" charset="0"/>
              <a:cs typeface="Arial"/>
            </a:endParaRPr>
          </a:p>
          <a:p>
            <a:pPr marL="469265" indent="-456565" fontAlgn="auto">
              <a:spcBef>
                <a:spcPts val="1595"/>
              </a:spcBef>
              <a:spcAft>
                <a:spcPts val="0"/>
              </a:spcAft>
              <a:buClr>
                <a:srgbClr val="FF6600"/>
              </a:buClr>
              <a:buFont typeface="Wingdings"/>
              <a:buChar char=""/>
              <a:tabLst>
                <a:tab pos="469900" algn="l"/>
              </a:tabLst>
              <a:defRPr/>
            </a:pPr>
            <a:r>
              <a:rPr lang="en-US" sz="2800" b="1" spc="-5" dirty="0" smtClean="0">
                <a:latin typeface="Cambria" pitchFamily="18" charset="0"/>
                <a:cs typeface="Arial"/>
              </a:rPr>
              <a:t>4</a:t>
            </a:r>
            <a:r>
              <a:rPr lang="en-US" sz="2800" b="1" spc="-5" dirty="0">
                <a:latin typeface="Cambria" pitchFamily="18" charset="0"/>
                <a:cs typeface="Arial"/>
              </a:rPr>
              <a:t>. DISCUSSION OF MORPHOLOGICAL </a:t>
            </a:r>
            <a:r>
              <a:rPr lang="en-US" sz="2800" b="1" spc="-5" dirty="0" smtClean="0">
                <a:latin typeface="Cambria" pitchFamily="18" charset="0"/>
                <a:cs typeface="Arial"/>
              </a:rPr>
              <a:t>CHANGES</a:t>
            </a:r>
          </a:p>
          <a:p>
            <a:pPr marL="469265" indent="-456565" fontAlgn="auto">
              <a:spcBef>
                <a:spcPts val="1595"/>
              </a:spcBef>
              <a:spcAft>
                <a:spcPts val="0"/>
              </a:spcAft>
              <a:buClr>
                <a:srgbClr val="FF6600"/>
              </a:buClr>
              <a:buFont typeface="Wingdings"/>
              <a:buChar char=""/>
              <a:tabLst>
                <a:tab pos="469900" algn="l"/>
              </a:tabLst>
              <a:defRPr/>
            </a:pPr>
            <a:r>
              <a:rPr lang="en-US" sz="2800" b="1" spc="-5" dirty="0" smtClean="0">
                <a:latin typeface="Cambria" pitchFamily="18" charset="0"/>
                <a:cs typeface="Arial"/>
              </a:rPr>
              <a:t>5. </a:t>
            </a:r>
            <a:r>
              <a:rPr lang="en-US" sz="2800" b="1" spc="-5" dirty="0">
                <a:latin typeface="Cambria" pitchFamily="18" charset="0"/>
                <a:cs typeface="Arial"/>
              </a:rPr>
              <a:t>DISCUSSION OF </a:t>
            </a:r>
            <a:r>
              <a:rPr lang="en-US" sz="2800" b="1" spc="-5" dirty="0" smtClean="0">
                <a:latin typeface="Cambria" pitchFamily="18" charset="0"/>
                <a:cs typeface="Arial"/>
              </a:rPr>
              <a:t>HYDRODYNAMICS </a:t>
            </a:r>
            <a:r>
              <a:rPr lang="en-US" sz="2800" b="1" spc="-5" dirty="0">
                <a:latin typeface="Cambria" pitchFamily="18" charset="0"/>
                <a:cs typeface="Arial"/>
              </a:rPr>
              <a:t>AND SAND TRANSPORT</a:t>
            </a:r>
            <a:endParaRPr lang="en-US" sz="2800" b="1" spc="-5" dirty="0" smtClean="0">
              <a:latin typeface="Cambria" pitchFamily="18" charset="0"/>
              <a:cs typeface="Arial"/>
            </a:endParaRPr>
          </a:p>
          <a:p>
            <a:pPr marL="469265" indent="-456565" fontAlgn="auto">
              <a:spcBef>
                <a:spcPts val="1595"/>
              </a:spcBef>
              <a:spcAft>
                <a:spcPts val="0"/>
              </a:spcAft>
              <a:buClr>
                <a:srgbClr val="FF6600"/>
              </a:buClr>
              <a:buFont typeface="Wingdings"/>
              <a:buChar char=""/>
              <a:tabLst>
                <a:tab pos="469900" algn="l"/>
              </a:tabLst>
              <a:defRPr/>
            </a:pPr>
            <a:r>
              <a:rPr lang="en-US" sz="2800" b="1" spc="-5" dirty="0" smtClean="0">
                <a:latin typeface="Cambria" pitchFamily="18" charset="0"/>
                <a:cs typeface="Arial"/>
              </a:rPr>
              <a:t>6. PROPOSAL OF PROTECTIVE MEASURE</a:t>
            </a:r>
          </a:p>
          <a:p>
            <a:pPr marL="469265" indent="-456565" fontAlgn="auto">
              <a:spcBef>
                <a:spcPts val="1595"/>
              </a:spcBef>
              <a:spcAft>
                <a:spcPts val="0"/>
              </a:spcAft>
              <a:buClr>
                <a:srgbClr val="FF6600"/>
              </a:buClr>
              <a:buFont typeface="Wingdings"/>
              <a:buChar char=""/>
              <a:tabLst>
                <a:tab pos="469900" algn="l"/>
              </a:tabLst>
              <a:defRPr/>
            </a:pPr>
            <a:r>
              <a:rPr lang="en-US" sz="2800" b="1" spc="-5" dirty="0" smtClean="0">
                <a:latin typeface="Cambria" pitchFamily="18" charset="0"/>
                <a:cs typeface="Arial"/>
              </a:rPr>
              <a:t>7. CONCLUSION</a:t>
            </a:r>
            <a:endParaRPr lang="en-US" sz="2800" b="1" spc="-5" dirty="0">
              <a:latin typeface="Cambria" pitchFamily="18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4. DISCUSSION OF MORPHOLOGICAL CHANGES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9614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4.1. Shoreline changes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6461185" y="1188690"/>
            <a:ext cx="2682815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000" b="1" i="1" dirty="0">
                <a:latin typeface="Cambria" pitchFamily="18" charset="0"/>
              </a:rPr>
              <a:t>Maximum erosion rates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from 1973 to 2015 using LRR method: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Cambria" pitchFamily="18" charset="0"/>
              </a:rPr>
              <a:t>Zone </a:t>
            </a:r>
            <a:r>
              <a:rPr lang="en-US" sz="2000" dirty="0">
                <a:latin typeface="Cambria" pitchFamily="18" charset="0"/>
              </a:rPr>
              <a:t>1: -</a:t>
            </a:r>
            <a:r>
              <a:rPr lang="en-US" sz="2000" dirty="0" smtClean="0">
                <a:latin typeface="Cambria" pitchFamily="18" charset="0"/>
              </a:rPr>
              <a:t>1.05 m/year</a:t>
            </a:r>
            <a:endParaRPr lang="en-US" sz="20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2000" dirty="0">
                <a:latin typeface="Cambria" pitchFamily="18" charset="0"/>
              </a:rPr>
              <a:t>Zone 2: -0.77</a:t>
            </a:r>
            <a:r>
              <a:rPr lang="en-US" sz="2000" dirty="0" smtClean="0">
                <a:latin typeface="Cambria" pitchFamily="18" charset="0"/>
              </a:rPr>
              <a:t> m/year</a:t>
            </a:r>
            <a:endParaRPr lang="en-US" sz="20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2000" dirty="0">
                <a:latin typeface="Cambria" pitchFamily="18" charset="0"/>
              </a:rPr>
              <a:t>Zone 3: </a:t>
            </a:r>
            <a:r>
              <a:rPr lang="en-US" sz="2000" dirty="0" smtClean="0">
                <a:latin typeface="Cambria" pitchFamily="18" charset="0"/>
              </a:rPr>
              <a:t>-0.44 m/year</a:t>
            </a:r>
            <a:endParaRPr lang="en-US" sz="20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2000" dirty="0">
                <a:latin typeface="Cambria" pitchFamily="18" charset="0"/>
              </a:rPr>
              <a:t>Zone 4: -</a:t>
            </a:r>
            <a:r>
              <a:rPr lang="en-US" sz="2000" dirty="0" smtClean="0">
                <a:latin typeface="Cambria" pitchFamily="18" charset="0"/>
              </a:rPr>
              <a:t>0.29 m/year</a:t>
            </a:r>
            <a:endParaRPr lang="en-US" sz="20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sz="2000" dirty="0">
                <a:latin typeface="Cambria" pitchFamily="18" charset="0"/>
              </a:rPr>
              <a:t>Zone 5: -</a:t>
            </a:r>
            <a:r>
              <a:rPr lang="en-US" sz="2000" dirty="0" smtClean="0">
                <a:latin typeface="Cambria" pitchFamily="18" charset="0"/>
              </a:rPr>
              <a:t>0.27 </a:t>
            </a:r>
            <a:r>
              <a:rPr lang="en-US" sz="2000" dirty="0">
                <a:latin typeface="Cambria" pitchFamily="18" charset="0"/>
              </a:rPr>
              <a:t>m/year.</a:t>
            </a:r>
            <a:endParaRPr lang="en-US" sz="2000" dirty="0" smtClean="0">
              <a:latin typeface="Cambria" pitchFamily="18" charset="0"/>
            </a:endParaRPr>
          </a:p>
        </p:txBody>
      </p:sp>
      <p:sp>
        <p:nvSpPr>
          <p:cNvPr id="13" name="object 3"/>
          <p:cNvSpPr txBox="1">
            <a:spLocks noChangeArrowheads="1"/>
          </p:cNvSpPr>
          <p:nvPr/>
        </p:nvSpPr>
        <p:spPr bwMode="auto">
          <a:xfrm>
            <a:off x="-76200" y="6324600"/>
            <a:ext cx="6096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smtClean="0">
                <a:latin typeface="Cambria" pitchFamily="18" charset="0"/>
              </a:rPr>
              <a:t>Historical shorelines and shoreline change rates using LRR method in </a:t>
            </a:r>
            <a:r>
              <a:rPr lang="en-US" sz="1600" b="1" i="1" dirty="0">
                <a:latin typeface="Cambria" pitchFamily="18" charset="0"/>
              </a:rPr>
              <a:t>the eastern </a:t>
            </a:r>
            <a:r>
              <a:rPr lang="en-US" sz="1600" b="1" i="1" dirty="0" err="1">
                <a:latin typeface="Cambria" pitchFamily="18" charset="0"/>
              </a:rPr>
              <a:t>Giens</a:t>
            </a:r>
            <a:r>
              <a:rPr lang="en-US" sz="1600" b="1" i="1" dirty="0">
                <a:latin typeface="Cambria" pitchFamily="18" charset="0"/>
              </a:rPr>
              <a:t> tombolo </a:t>
            </a:r>
            <a:r>
              <a:rPr lang="en-US" sz="1600" b="1" i="1" dirty="0" smtClean="0">
                <a:latin typeface="Cambria" pitchFamily="18" charset="0"/>
              </a:rPr>
              <a:t>over period of 1973-2015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"/>
          <a:stretch/>
        </p:blipFill>
        <p:spPr>
          <a:xfrm rot="5400000">
            <a:off x="2398142" y="2173859"/>
            <a:ext cx="5322501" cy="2803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" b="1668"/>
          <a:stretch/>
        </p:blipFill>
        <p:spPr>
          <a:xfrm>
            <a:off x="2425" y="1066800"/>
            <a:ext cx="3690861" cy="5257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67200" y="1055132"/>
            <a:ext cx="1066800" cy="697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32104" y="2514600"/>
            <a:ext cx="1066800" cy="697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29214" y="3429000"/>
            <a:ext cx="1066800" cy="697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484504" y="4164015"/>
            <a:ext cx="1066800" cy="697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92540" y="4973128"/>
            <a:ext cx="806364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6461185" y="4529418"/>
            <a:ext cx="2682815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000" b="1" i="1" dirty="0">
                <a:latin typeface="Cambria" pitchFamily="18" charset="0"/>
              </a:rPr>
              <a:t>Maximum </a:t>
            </a:r>
            <a:r>
              <a:rPr lang="en-US" sz="2000" b="1" i="1" dirty="0" err="1" smtClean="0">
                <a:latin typeface="Cambria" pitchFamily="18" charset="0"/>
              </a:rPr>
              <a:t>accrtion</a:t>
            </a:r>
            <a:r>
              <a:rPr lang="en-US" sz="2000" b="1" i="1" dirty="0" smtClean="0">
                <a:latin typeface="Cambria" pitchFamily="18" charset="0"/>
              </a:rPr>
              <a:t> </a:t>
            </a:r>
            <a:r>
              <a:rPr lang="en-US" sz="2000" b="1" i="1" dirty="0">
                <a:latin typeface="Cambria" pitchFamily="18" charset="0"/>
              </a:rPr>
              <a:t>rates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from 1973 to 2015 observed in the upstream of shore-normal structures.</a:t>
            </a:r>
          </a:p>
        </p:txBody>
      </p:sp>
      <p:sp>
        <p:nvSpPr>
          <p:cNvPr id="21" name="Oval 20"/>
          <p:cNvSpPr/>
          <p:nvPr/>
        </p:nvSpPr>
        <p:spPr>
          <a:xfrm>
            <a:off x="4953000" y="1817132"/>
            <a:ext cx="1066800" cy="697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724399" y="2998232"/>
            <a:ext cx="1736785" cy="697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82911" y="4038600"/>
            <a:ext cx="868393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47855" y="1981200"/>
            <a:ext cx="3105145" cy="76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324069" y="2960132"/>
            <a:ext cx="3358842" cy="38683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908358" y="4192590"/>
            <a:ext cx="3774553" cy="14341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8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4. DISCUSSION OF MORPHOLOGICAL CHANGES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771493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4.1. Shoreline changes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7" name="object 3"/>
          <p:cNvSpPr txBox="1">
            <a:spLocks noChangeArrowheads="1"/>
          </p:cNvSpPr>
          <p:nvPr/>
        </p:nvSpPr>
        <p:spPr bwMode="auto">
          <a:xfrm>
            <a:off x="-76200" y="6060757"/>
            <a:ext cx="6172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smtClean="0">
                <a:latin typeface="Cambria" pitchFamily="18" charset="0"/>
              </a:rPr>
              <a:t>Future shorelines and shoreline change rates using EPR method in </a:t>
            </a:r>
            <a:r>
              <a:rPr lang="en-US" sz="1600" b="1" i="1" dirty="0">
                <a:latin typeface="Cambria" pitchFamily="18" charset="0"/>
              </a:rPr>
              <a:t>the eastern </a:t>
            </a:r>
            <a:r>
              <a:rPr lang="en-US" sz="1600" b="1" i="1" dirty="0" err="1">
                <a:latin typeface="Cambria" pitchFamily="18" charset="0"/>
              </a:rPr>
              <a:t>Giens</a:t>
            </a:r>
            <a:r>
              <a:rPr lang="en-US" sz="1600" b="1" i="1" dirty="0">
                <a:latin typeface="Cambria" pitchFamily="18" charset="0"/>
              </a:rPr>
              <a:t> tombolo </a:t>
            </a:r>
            <a:r>
              <a:rPr lang="en-US" sz="1600" b="1" i="1" dirty="0" smtClean="0">
                <a:latin typeface="Cambria" pitchFamily="18" charset="0"/>
              </a:rPr>
              <a:t>over period of 2015-2050</a:t>
            </a: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6308277" y="1066800"/>
            <a:ext cx="2835724" cy="26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b="1" i="1" dirty="0" smtClean="0">
                <a:latin typeface="Cambria" pitchFamily="18" charset="0"/>
              </a:rPr>
              <a:t>Maximum erosion rates </a:t>
            </a:r>
            <a:r>
              <a:rPr lang="en-US" dirty="0" smtClean="0">
                <a:latin typeface="Cambria" pitchFamily="18" charset="0"/>
              </a:rPr>
              <a:t>from 2015 to 2050 using EPR method: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Zone 1: -1.25 m/year;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Zone 2: -0.89 m/year;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Zone 3: -0.66 m/year;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Zone </a:t>
            </a:r>
            <a:r>
              <a:rPr lang="en-US" dirty="0">
                <a:latin typeface="Cambria" pitchFamily="18" charset="0"/>
              </a:rPr>
              <a:t>4: </a:t>
            </a:r>
            <a:r>
              <a:rPr lang="en-US" dirty="0" smtClean="0">
                <a:latin typeface="Cambria" pitchFamily="18" charset="0"/>
              </a:rPr>
              <a:t>-0.61 m/year;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Zone 5: </a:t>
            </a:r>
            <a:r>
              <a:rPr lang="en-US" dirty="0" smtClean="0">
                <a:latin typeface="Cambria" pitchFamily="18" charset="0"/>
              </a:rPr>
              <a:t>-0.45 m/year.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188"/>
            <a:ext cx="3429000" cy="48497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64466"/>
            <a:ext cx="2717351" cy="493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3"/>
          <p:cNvSpPr txBox="1">
            <a:spLocks noChangeArrowheads="1"/>
          </p:cNvSpPr>
          <p:nvPr/>
        </p:nvSpPr>
        <p:spPr bwMode="auto">
          <a:xfrm>
            <a:off x="6248401" y="3692604"/>
            <a:ext cx="2819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The DR 42 road running along </a:t>
            </a:r>
            <a:r>
              <a:rPr lang="en-US" b="1" i="1" dirty="0" err="1" smtClean="0">
                <a:latin typeface="Cambria" pitchFamily="18" charset="0"/>
              </a:rPr>
              <a:t>Ceinturon</a:t>
            </a:r>
            <a:r>
              <a:rPr lang="en-US" b="1" i="1" dirty="0" smtClean="0">
                <a:latin typeface="Cambria" pitchFamily="18" charset="0"/>
              </a:rPr>
              <a:t> can be disappeared in 2050 due erosion. </a:t>
            </a:r>
          </a:p>
        </p:txBody>
      </p:sp>
      <p:sp>
        <p:nvSpPr>
          <p:cNvPr id="3" name="Oval 2"/>
          <p:cNvSpPr/>
          <p:nvPr/>
        </p:nvSpPr>
        <p:spPr>
          <a:xfrm>
            <a:off x="4114800" y="1371600"/>
            <a:ext cx="609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75325" y="2673342"/>
            <a:ext cx="825275" cy="450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06962" y="3429000"/>
            <a:ext cx="82527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66552" y="4236816"/>
            <a:ext cx="565037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35563" y="4930295"/>
            <a:ext cx="565037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6248401" y="5152072"/>
            <a:ext cx="2819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smtClean="0">
                <a:latin typeface="Cambria" pitchFamily="18" charset="0"/>
              </a:rPr>
              <a:t>“</a:t>
            </a:r>
            <a:r>
              <a:rPr lang="en-US" sz="1600" dirty="0" smtClean="0">
                <a:latin typeface="Cambria" pitchFamily="18" charset="0"/>
              </a:rPr>
              <a:t>Vu Minh Tuan et al. </a:t>
            </a:r>
            <a:r>
              <a:rPr lang="en-US" sz="1600" dirty="0">
                <a:latin typeface="Cambria" pitchFamily="18" charset="0"/>
              </a:rPr>
              <a:t>(2017). </a:t>
            </a:r>
            <a:r>
              <a:rPr lang="en-US" sz="1600" i="1" dirty="0">
                <a:latin typeface="Cambria" pitchFamily="18" charset="0"/>
              </a:rPr>
              <a:t>Application of geospatial techniques for prediction of shoreline changes in </a:t>
            </a:r>
            <a:r>
              <a:rPr lang="en-US" sz="1600" i="1" dirty="0" err="1">
                <a:latin typeface="Cambria" pitchFamily="18" charset="0"/>
              </a:rPr>
              <a:t>Almanarre</a:t>
            </a:r>
            <a:r>
              <a:rPr lang="en-US" sz="1600" i="1" dirty="0">
                <a:latin typeface="Cambria" pitchFamily="18" charset="0"/>
              </a:rPr>
              <a:t> beach, France</a:t>
            </a:r>
            <a:r>
              <a:rPr lang="en-US" sz="1600" dirty="0">
                <a:latin typeface="Cambria" pitchFamily="18" charset="0"/>
              </a:rPr>
              <a:t>. Indian Journal of Geo-Marine Science (Accepted</a:t>
            </a:r>
            <a:r>
              <a:rPr lang="en-US" sz="1600" dirty="0" smtClean="0">
                <a:latin typeface="Cambria" pitchFamily="18" charset="0"/>
              </a:rPr>
              <a:t>).”</a:t>
            </a:r>
            <a:endParaRPr lang="en-US" sz="1600" b="1" i="1" dirty="0" smtClean="0">
              <a:latin typeface="Cambria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9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4. DISCUSSION OF MORPHOLOGICAL CHANGES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4.2. Beach profile changes</a:t>
            </a:r>
            <a:endParaRPr lang="en-US" sz="2400" b="1" dirty="0">
              <a:latin typeface="Cambria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00" y="1036082"/>
            <a:ext cx="4615132" cy="2867025"/>
          </a:xfrm>
          <a:prstGeom prst="rect">
            <a:avLst/>
          </a:prstGeom>
        </p:spPr>
      </p:pic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5606220" y="1123950"/>
            <a:ext cx="1606224" cy="2462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err="1" smtClean="0">
                <a:latin typeface="Cambria" pitchFamily="18" charset="0"/>
              </a:rPr>
              <a:t>Pesquiers</a:t>
            </a:r>
            <a:r>
              <a:rPr lang="en-US" sz="1600" b="1" i="1" dirty="0" smtClean="0">
                <a:latin typeface="Cambria" pitchFamily="18" charset="0"/>
              </a:rPr>
              <a:t> beach</a:t>
            </a: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4759219" y="3028950"/>
            <a:ext cx="290234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best-fit EBP of </a:t>
            </a:r>
            <a:r>
              <a:rPr lang="en-US" dirty="0" err="1" smtClean="0">
                <a:latin typeface="Cambria" pitchFamily="18" charset="0"/>
              </a:rPr>
              <a:t>Bodge</a:t>
            </a:r>
            <a:r>
              <a:rPr lang="en-US" dirty="0" smtClean="0">
                <a:latin typeface="Cambria" pitchFamily="18" charset="0"/>
              </a:rPr>
              <a:t>;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E = -82 m</a:t>
            </a:r>
            <a:r>
              <a:rPr lang="en-US" baseline="30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.</a:t>
            </a: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4952642" y="4076962"/>
            <a:ext cx="40389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The shape of EBP at </a:t>
            </a:r>
            <a:r>
              <a:rPr lang="en-US" b="1" i="1" dirty="0">
                <a:latin typeface="Cambria" pitchFamily="18" charset="0"/>
              </a:rPr>
              <a:t>each </a:t>
            </a:r>
            <a:r>
              <a:rPr lang="en-US" b="1" i="1" dirty="0" smtClean="0">
                <a:latin typeface="Cambria" pitchFamily="18" charset="0"/>
              </a:rPr>
              <a:t>beach support </a:t>
            </a:r>
            <a:r>
              <a:rPr lang="en-US" b="1" i="1" dirty="0">
                <a:latin typeface="Cambria" pitchFamily="18" charset="0"/>
              </a:rPr>
              <a:t>to design future beach nourishment </a:t>
            </a:r>
            <a:r>
              <a:rPr lang="en-US" b="1" i="1" dirty="0" smtClean="0">
                <a:latin typeface="Cambria" pitchFamily="18" charset="0"/>
              </a:rPr>
              <a:t>projects.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1"/>
            <a:ext cx="4571999" cy="2819400"/>
          </a:xfrm>
          <a:prstGeom prst="rect">
            <a:avLst/>
          </a:prstGeom>
        </p:spPr>
      </p:pic>
      <p:sp>
        <p:nvSpPr>
          <p:cNvPr id="20" name="object 3"/>
          <p:cNvSpPr txBox="1">
            <a:spLocks noChangeArrowheads="1"/>
          </p:cNvSpPr>
          <p:nvPr/>
        </p:nvSpPr>
        <p:spPr bwMode="auto">
          <a:xfrm>
            <a:off x="1144703" y="4038600"/>
            <a:ext cx="1415724" cy="2462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smtClean="0">
                <a:latin typeface="Cambria" pitchFamily="18" charset="0"/>
              </a:rPr>
              <a:t>Bona beach</a:t>
            </a:r>
          </a:p>
        </p:txBody>
      </p:sp>
      <p:sp>
        <p:nvSpPr>
          <p:cNvPr id="21" name="object 3"/>
          <p:cNvSpPr txBox="1">
            <a:spLocks noChangeArrowheads="1"/>
          </p:cNvSpPr>
          <p:nvPr/>
        </p:nvSpPr>
        <p:spPr bwMode="auto">
          <a:xfrm>
            <a:off x="239875" y="5867400"/>
            <a:ext cx="2971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best-fit EBP of </a:t>
            </a:r>
            <a:r>
              <a:rPr lang="en-US" dirty="0" err="1" smtClean="0">
                <a:latin typeface="Cambria" pitchFamily="18" charset="0"/>
              </a:rPr>
              <a:t>Bodge</a:t>
            </a:r>
            <a:r>
              <a:rPr lang="en-US" dirty="0" smtClean="0">
                <a:latin typeface="Cambria" pitchFamily="18" charset="0"/>
              </a:rPr>
              <a:t>;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E = -34.31 m</a:t>
            </a:r>
            <a:r>
              <a:rPr lang="en-US" baseline="30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523"/>
            <a:ext cx="4442049" cy="2665277"/>
          </a:xfrm>
          <a:prstGeom prst="rect">
            <a:avLst/>
          </a:prstGeom>
        </p:spPr>
      </p:pic>
      <p:sp>
        <p:nvSpPr>
          <p:cNvPr id="23" name="object 3"/>
          <p:cNvSpPr txBox="1">
            <a:spLocks noChangeArrowheads="1"/>
          </p:cNvSpPr>
          <p:nvPr/>
        </p:nvSpPr>
        <p:spPr bwMode="auto">
          <a:xfrm>
            <a:off x="984959" y="1087582"/>
            <a:ext cx="1484098" cy="2462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err="1" smtClean="0">
                <a:latin typeface="Cambria" pitchFamily="18" charset="0"/>
              </a:rPr>
              <a:t>Plein</a:t>
            </a:r>
            <a:r>
              <a:rPr lang="en-US" sz="1600" b="1" i="1" dirty="0" smtClean="0">
                <a:latin typeface="Cambria" pitchFamily="18" charset="0"/>
              </a:rPr>
              <a:t> </a:t>
            </a:r>
            <a:r>
              <a:rPr lang="en-US" sz="1600" b="1" i="1" dirty="0" err="1" smtClean="0">
                <a:latin typeface="Cambria" pitchFamily="18" charset="0"/>
              </a:rPr>
              <a:t>Sud</a:t>
            </a:r>
            <a:r>
              <a:rPr lang="en-US" sz="1600" b="1" i="1" dirty="0" smtClean="0">
                <a:latin typeface="Cambria" pitchFamily="18" charset="0"/>
              </a:rPr>
              <a:t> </a:t>
            </a:r>
            <a:r>
              <a:rPr lang="en-US" sz="1600" b="1" i="1" dirty="0">
                <a:latin typeface="Cambria" pitchFamily="18" charset="0"/>
              </a:rPr>
              <a:t>beach</a:t>
            </a:r>
          </a:p>
        </p:txBody>
      </p:sp>
      <p:sp>
        <p:nvSpPr>
          <p:cNvPr id="24" name="object 3"/>
          <p:cNvSpPr txBox="1">
            <a:spLocks noChangeArrowheads="1"/>
          </p:cNvSpPr>
          <p:nvPr/>
        </p:nvSpPr>
        <p:spPr bwMode="auto">
          <a:xfrm>
            <a:off x="307675" y="2817219"/>
            <a:ext cx="32223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best-fit EBP of </a:t>
            </a:r>
            <a:r>
              <a:rPr lang="en-US" dirty="0" err="1" smtClean="0">
                <a:latin typeface="Cambria" pitchFamily="18" charset="0"/>
              </a:rPr>
              <a:t>Vellinga</a:t>
            </a:r>
            <a:r>
              <a:rPr lang="en-US" dirty="0" smtClean="0">
                <a:latin typeface="Cambria" pitchFamily="18" charset="0"/>
              </a:rPr>
              <a:t>;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E = -39.41 m</a:t>
            </a:r>
            <a:r>
              <a:rPr lang="en-US" baseline="30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.</a:t>
            </a: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5062425" y="5179651"/>
            <a:ext cx="342428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dirty="0" smtClean="0">
                <a:latin typeface="Cambria" pitchFamily="18" charset="0"/>
              </a:rPr>
              <a:t>	“Vu Minh Tuan et al. </a:t>
            </a:r>
            <a:r>
              <a:rPr lang="en-US" sz="1600" dirty="0">
                <a:latin typeface="Cambria" pitchFamily="18" charset="0"/>
              </a:rPr>
              <a:t>(2017). </a:t>
            </a:r>
            <a:r>
              <a:rPr lang="en-US" sz="1600" dirty="0" smtClean="0">
                <a:latin typeface="Cambria" pitchFamily="18" charset="0"/>
              </a:rPr>
              <a:t>	</a:t>
            </a:r>
            <a:r>
              <a:rPr lang="en-US" sz="1600" i="1" dirty="0" smtClean="0">
                <a:latin typeface="Cambria" pitchFamily="18" charset="0"/>
              </a:rPr>
              <a:t>Empirical </a:t>
            </a:r>
            <a:r>
              <a:rPr lang="en-US" sz="1600" i="1" dirty="0" err="1">
                <a:latin typeface="Cambria" pitchFamily="18" charset="0"/>
              </a:rPr>
              <a:t>equilirium</a:t>
            </a:r>
            <a:r>
              <a:rPr lang="en-US" sz="1600" i="1" dirty="0">
                <a:latin typeface="Cambria" pitchFamily="18" charset="0"/>
              </a:rPr>
              <a:t> beach profiles </a:t>
            </a:r>
            <a:r>
              <a:rPr lang="en-US" sz="1600" i="1" dirty="0" smtClean="0">
                <a:latin typeface="Cambria" pitchFamily="18" charset="0"/>
              </a:rPr>
              <a:t>	along the </a:t>
            </a:r>
            <a:r>
              <a:rPr lang="en-US" sz="1600" i="1" dirty="0">
                <a:latin typeface="Cambria" pitchFamily="18" charset="0"/>
              </a:rPr>
              <a:t>eastern tombolo of </a:t>
            </a:r>
            <a:r>
              <a:rPr lang="en-US" sz="1600" i="1" dirty="0" err="1">
                <a:latin typeface="Cambria" pitchFamily="18" charset="0"/>
              </a:rPr>
              <a:t>Giens</a:t>
            </a:r>
            <a:r>
              <a:rPr lang="en-US" sz="1600" dirty="0">
                <a:latin typeface="Cambria" pitchFamily="18" charset="0"/>
              </a:rPr>
              <a:t>. </a:t>
            </a:r>
            <a:r>
              <a:rPr lang="en-US" sz="1600" dirty="0" smtClean="0">
                <a:latin typeface="Cambria" pitchFamily="18" charset="0"/>
              </a:rPr>
              <a:t>	Journal </a:t>
            </a:r>
            <a:r>
              <a:rPr lang="en-US" sz="1600" dirty="0">
                <a:latin typeface="Cambria" pitchFamily="18" charset="0"/>
              </a:rPr>
              <a:t>of marine Science and </a:t>
            </a:r>
            <a:r>
              <a:rPr lang="en-US" sz="1600" dirty="0" smtClean="0">
                <a:latin typeface="Cambria" pitchFamily="18" charset="0"/>
              </a:rPr>
              <a:t>	Application </a:t>
            </a:r>
            <a:r>
              <a:rPr lang="en-US" sz="1600" dirty="0">
                <a:latin typeface="Cambria" pitchFamily="18" charset="0"/>
              </a:rPr>
              <a:t>(Accepted</a:t>
            </a:r>
            <a:r>
              <a:rPr lang="en-US" sz="1600" dirty="0" smtClean="0">
                <a:latin typeface="Cambria" pitchFamily="18" charset="0"/>
              </a:rPr>
              <a:t>)”.</a:t>
            </a:r>
            <a:endParaRPr lang="en-US" sz="1600" i="1" dirty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97468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5.1. Effects of wind direction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-12047" y="6553200"/>
            <a:ext cx="23766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Northeast wind</a:t>
            </a:r>
          </a:p>
        </p:txBody>
      </p:sp>
      <p:sp>
        <p:nvSpPr>
          <p:cNvPr id="8" name="object 3"/>
          <p:cNvSpPr txBox="1">
            <a:spLocks noChangeArrowheads="1"/>
          </p:cNvSpPr>
          <p:nvPr/>
        </p:nvSpPr>
        <p:spPr bwMode="auto">
          <a:xfrm>
            <a:off x="2364604" y="6553200"/>
            <a:ext cx="19025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East wind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4267200" y="6553199"/>
            <a:ext cx="17577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Southeast wind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914400" y="3429000"/>
            <a:ext cx="44075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Wave height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6114691" y="1049084"/>
            <a:ext cx="28956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NE </a:t>
            </a:r>
            <a:r>
              <a:rPr lang="en-US" dirty="0">
                <a:latin typeface="Cambria" pitchFamily="18" charset="0"/>
              </a:rPr>
              <a:t>winds </a:t>
            </a:r>
            <a:r>
              <a:rPr lang="en-US" dirty="0" smtClean="0">
                <a:latin typeface="Cambria" pitchFamily="18" charset="0"/>
              </a:rPr>
              <a:t>induce </a:t>
            </a:r>
            <a:r>
              <a:rPr lang="en-US" dirty="0">
                <a:latin typeface="Cambria" pitchFamily="18" charset="0"/>
              </a:rPr>
              <a:t>the </a:t>
            </a:r>
            <a:r>
              <a:rPr lang="en-US" dirty="0" smtClean="0">
                <a:latin typeface="Cambria" pitchFamily="18" charset="0"/>
              </a:rPr>
              <a:t>highest waves in Bona.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normal radiation stresses (</a:t>
            </a:r>
            <a:r>
              <a:rPr lang="en-US" i="1" dirty="0" err="1">
                <a:latin typeface="Cambria" pitchFamily="18" charset="0"/>
              </a:rPr>
              <a:t>S</a:t>
            </a:r>
            <a:r>
              <a:rPr lang="en-US" i="1" baseline="-25000" dirty="0" err="1">
                <a:latin typeface="Cambria" pitchFamily="18" charset="0"/>
              </a:rPr>
              <a:t>xx</a:t>
            </a:r>
            <a:r>
              <a:rPr lang="en-US" dirty="0">
                <a:latin typeface="Cambria" pitchFamily="18" charset="0"/>
              </a:rPr>
              <a:t> &amp; </a:t>
            </a:r>
            <a:r>
              <a:rPr lang="en-US" i="1" dirty="0" err="1">
                <a:latin typeface="Cambria" pitchFamily="18" charset="0"/>
              </a:rPr>
              <a:t>S</a:t>
            </a:r>
            <a:r>
              <a:rPr lang="en-US" i="1" baseline="-25000" dirty="0" err="1">
                <a:latin typeface="Cambria" pitchFamily="18" charset="0"/>
              </a:rPr>
              <a:t>yy</a:t>
            </a:r>
            <a:r>
              <a:rPr lang="en-US" dirty="0" smtClean="0">
                <a:latin typeface="Cambria" pitchFamily="18" charset="0"/>
              </a:rPr>
              <a:t>)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⇒</a:t>
            </a:r>
            <a:r>
              <a:rPr lang="en-US" dirty="0">
                <a:latin typeface="Cambria" pitchFamily="18" charset="0"/>
              </a:rPr>
              <a:t> Cross-shore </a:t>
            </a:r>
            <a:r>
              <a:rPr lang="en-US" dirty="0" smtClean="0">
                <a:latin typeface="Cambria" pitchFamily="18" charset="0"/>
              </a:rPr>
              <a:t>currents.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shear radiation stresses (</a:t>
            </a:r>
            <a:r>
              <a:rPr lang="en-US" i="1" dirty="0" err="1" smtClean="0">
                <a:latin typeface="Cambria" pitchFamily="18" charset="0"/>
              </a:rPr>
              <a:t>S</a:t>
            </a:r>
            <a:r>
              <a:rPr lang="en-US" i="1" baseline="-25000" dirty="0" err="1" smtClean="0">
                <a:latin typeface="Cambria" pitchFamily="18" charset="0"/>
              </a:rPr>
              <a:t>xy</a:t>
            </a:r>
            <a:r>
              <a:rPr lang="en-US" dirty="0">
                <a:latin typeface="Cambria" pitchFamily="18" charset="0"/>
              </a:rPr>
              <a:t> &amp; </a:t>
            </a:r>
            <a:r>
              <a:rPr lang="en-US" i="1" dirty="0" err="1" smtClean="0">
                <a:latin typeface="Cambria" pitchFamily="18" charset="0"/>
              </a:rPr>
              <a:t>S</a:t>
            </a:r>
            <a:r>
              <a:rPr lang="en-US" i="1" baseline="-25000" dirty="0" err="1" smtClean="0">
                <a:latin typeface="Cambria" pitchFamily="18" charset="0"/>
              </a:rPr>
              <a:t>yx</a:t>
            </a:r>
            <a:r>
              <a:rPr lang="en-US" dirty="0" smtClean="0">
                <a:latin typeface="Cambria" pitchFamily="18" charset="0"/>
              </a:rPr>
              <a:t>) ⇒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</a:rPr>
              <a:t>Longshore</a:t>
            </a:r>
            <a:r>
              <a:rPr lang="en-US" dirty="0">
                <a:latin typeface="Cambria" pitchFamily="18" charset="0"/>
              </a:rPr>
              <a:t> currents</a:t>
            </a:r>
            <a:r>
              <a:rPr lang="en-US" dirty="0" smtClean="0">
                <a:latin typeface="Cambria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16" y="1046454"/>
            <a:ext cx="1754984" cy="2382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265"/>
            <a:ext cx="2364604" cy="2389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39265"/>
            <a:ext cx="1746275" cy="23897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05" y="3851077"/>
            <a:ext cx="1826396" cy="23973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72643"/>
            <a:ext cx="2364603" cy="23757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51077"/>
            <a:ext cx="1757787" cy="2397323"/>
          </a:xfrm>
          <a:prstGeom prst="rect">
            <a:avLst/>
          </a:prstGeom>
        </p:spPr>
      </p:pic>
      <p:sp>
        <p:nvSpPr>
          <p:cNvPr id="20" name="object 3"/>
          <p:cNvSpPr txBox="1">
            <a:spLocks noChangeArrowheads="1"/>
          </p:cNvSpPr>
          <p:nvPr/>
        </p:nvSpPr>
        <p:spPr bwMode="auto">
          <a:xfrm>
            <a:off x="2667000" y="6285311"/>
            <a:ext cx="15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Current speed</a:t>
            </a:r>
          </a:p>
        </p:txBody>
      </p:sp>
      <p:sp>
        <p:nvSpPr>
          <p:cNvPr id="21" name="object 3"/>
          <p:cNvSpPr txBox="1">
            <a:spLocks noChangeArrowheads="1"/>
          </p:cNvSpPr>
          <p:nvPr/>
        </p:nvSpPr>
        <p:spPr bwMode="auto">
          <a:xfrm>
            <a:off x="6114692" y="3810000"/>
            <a:ext cx="2895600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At </a:t>
            </a:r>
            <a:r>
              <a:rPr lang="en-US" dirty="0" err="1">
                <a:latin typeface="Cambria" pitchFamily="18" charset="0"/>
              </a:rPr>
              <a:t>Ceinturon</a:t>
            </a:r>
            <a:r>
              <a:rPr lang="en-US" dirty="0">
                <a:latin typeface="Cambria" pitchFamily="18" charset="0"/>
              </a:rPr>
              <a:t>, the currents induced by </a:t>
            </a:r>
            <a:r>
              <a:rPr lang="en-US" dirty="0" smtClean="0">
                <a:latin typeface="Cambria" pitchFamily="18" charset="0"/>
              </a:rPr>
              <a:t>NE </a:t>
            </a:r>
            <a:r>
              <a:rPr lang="en-US" dirty="0">
                <a:latin typeface="Cambria" pitchFamily="18" charset="0"/>
              </a:rPr>
              <a:t>winds is </a:t>
            </a:r>
            <a:r>
              <a:rPr lang="en-US" b="1" dirty="0">
                <a:latin typeface="Cambria" pitchFamily="18" charset="0"/>
              </a:rPr>
              <a:t>58%</a:t>
            </a:r>
            <a:r>
              <a:rPr lang="en-US" dirty="0">
                <a:latin typeface="Cambria" pitchFamily="18" charset="0"/>
              </a:rPr>
              <a:t> stronger than that in other directions.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At Bona, </a:t>
            </a:r>
            <a:r>
              <a:rPr lang="en-US" dirty="0" smtClean="0">
                <a:latin typeface="Cambria" pitchFamily="18" charset="0"/>
              </a:rPr>
              <a:t>E </a:t>
            </a:r>
            <a:r>
              <a:rPr lang="en-US" dirty="0">
                <a:latin typeface="Cambria" pitchFamily="18" charset="0"/>
              </a:rPr>
              <a:t>and </a:t>
            </a:r>
            <a:r>
              <a:rPr lang="en-US" dirty="0" smtClean="0">
                <a:latin typeface="Cambria" pitchFamily="18" charset="0"/>
              </a:rPr>
              <a:t>SE winds-generated currents are </a:t>
            </a:r>
            <a:r>
              <a:rPr lang="en-US" dirty="0">
                <a:latin typeface="Cambria" pitchFamily="18" charset="0"/>
              </a:rPr>
              <a:t>stronger </a:t>
            </a:r>
            <a:r>
              <a:rPr lang="en-US" dirty="0" smtClean="0">
                <a:latin typeface="Cambria" pitchFamily="18" charset="0"/>
              </a:rPr>
              <a:t>than that due to NE </a:t>
            </a:r>
            <a:r>
              <a:rPr lang="en-US" dirty="0">
                <a:latin typeface="Cambria" pitchFamily="18" charset="0"/>
              </a:rPr>
              <a:t>winds</a:t>
            </a:r>
            <a:r>
              <a:rPr lang="en-US" dirty="0" smtClean="0">
                <a:latin typeface="Cambria" pitchFamily="18" charset="0"/>
              </a:rPr>
              <a:t>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8600" y="21336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1000" y="43434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627908" y="49530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50592" y="5004866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87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20" grpId="0"/>
      <p:bldP spid="3" grpId="0" animBg="1"/>
      <p:bldP spid="18" grpId="0" animBg="1"/>
      <p:bldP spid="18" grpId="1" animBg="1"/>
      <p:bldP spid="19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9525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5.1. Effects of wind direction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-2523" y="6477002"/>
            <a:ext cx="20599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Northeast wind</a:t>
            </a:r>
          </a:p>
        </p:txBody>
      </p:sp>
      <p:sp>
        <p:nvSpPr>
          <p:cNvPr id="8" name="object 3"/>
          <p:cNvSpPr txBox="1">
            <a:spLocks noChangeArrowheads="1"/>
          </p:cNvSpPr>
          <p:nvPr/>
        </p:nvSpPr>
        <p:spPr bwMode="auto">
          <a:xfrm>
            <a:off x="2247469" y="6477002"/>
            <a:ext cx="18456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East wind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4090274" y="6477000"/>
            <a:ext cx="1900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Southeast wind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784336" y="6230779"/>
            <a:ext cx="44075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smtClean="0">
                <a:latin typeface="Cambria" pitchFamily="18" charset="0"/>
              </a:rPr>
              <a:t>Bed level change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25" y="3814301"/>
            <a:ext cx="1772531" cy="2416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" y="3814300"/>
            <a:ext cx="2410739" cy="2416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26" y="3814300"/>
            <a:ext cx="1764049" cy="2416479"/>
          </a:xfrm>
          <a:prstGeom prst="rect">
            <a:avLst/>
          </a:prstGeom>
        </p:spPr>
      </p:pic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5990844" y="3810000"/>
            <a:ext cx="3090836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NE winds cause the largest changes of the morphology of </a:t>
            </a:r>
            <a:r>
              <a:rPr lang="en-US" b="1" i="1" dirty="0" err="1" smtClean="0">
                <a:latin typeface="Cambria" pitchFamily="18" charset="0"/>
              </a:rPr>
              <a:t>Ceinturon</a:t>
            </a:r>
            <a:r>
              <a:rPr lang="en-US" b="1" i="1" dirty="0" smtClean="0">
                <a:latin typeface="Cambria" pitchFamily="18" charset="0"/>
              </a:rPr>
              <a:t> beach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E and SE winds have </a:t>
            </a:r>
            <a:r>
              <a:rPr lang="en-US" b="1" i="1" dirty="0">
                <a:latin typeface="Cambria" pitchFamily="18" charset="0"/>
              </a:rPr>
              <a:t>the highest impacts on the morphology of </a:t>
            </a:r>
            <a:r>
              <a:rPr lang="en-US" b="1" i="1" dirty="0" smtClean="0">
                <a:latin typeface="Cambria" pitchFamily="18" charset="0"/>
              </a:rPr>
              <a:t>Bona beach. </a:t>
            </a:r>
          </a:p>
        </p:txBody>
      </p:sp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1788827" y="3505200"/>
            <a:ext cx="2122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i="1" dirty="0" smtClean="0">
                <a:latin typeface="Cambria" pitchFamily="18" charset="0"/>
              </a:rPr>
              <a:t>Sediment transport rates</a:t>
            </a:r>
          </a:p>
        </p:txBody>
      </p:sp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6005991" y="1055132"/>
            <a:ext cx="3090837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At </a:t>
            </a:r>
            <a:r>
              <a:rPr lang="en-US" dirty="0" err="1">
                <a:latin typeface="Cambria" pitchFamily="18" charset="0"/>
              </a:rPr>
              <a:t>Ceinturon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i="1" dirty="0" err="1" smtClean="0">
                <a:latin typeface="Cambria" pitchFamily="18" charset="0"/>
              </a:rPr>
              <a:t>Q</a:t>
            </a:r>
            <a:r>
              <a:rPr lang="en-US" i="1" baseline="-25000" dirty="0" err="1" smtClean="0">
                <a:latin typeface="Cambria" pitchFamily="18" charset="0"/>
              </a:rPr>
              <a:t>max</a:t>
            </a:r>
            <a:r>
              <a:rPr lang="en-US" dirty="0" smtClean="0">
                <a:latin typeface="Cambria" pitchFamily="18" charset="0"/>
              </a:rPr>
              <a:t> generated by NE winds.</a:t>
            </a:r>
            <a:endParaRPr lang="en-US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At Bona, </a:t>
            </a:r>
            <a:r>
              <a:rPr lang="en-US" i="1" dirty="0" err="1">
                <a:latin typeface="Cambria" pitchFamily="18" charset="0"/>
              </a:rPr>
              <a:t>Q</a:t>
            </a:r>
            <a:r>
              <a:rPr lang="en-US" i="1" baseline="-25000" dirty="0" err="1">
                <a:latin typeface="Cambria" pitchFamily="18" charset="0"/>
              </a:rPr>
              <a:t>max</a:t>
            </a:r>
            <a:r>
              <a:rPr lang="en-US" dirty="0">
                <a:latin typeface="Cambria" pitchFamily="18" charset="0"/>
              </a:rPr>
              <a:t> generated by </a:t>
            </a:r>
            <a:r>
              <a:rPr lang="en-US" dirty="0" smtClean="0">
                <a:latin typeface="Cambria" pitchFamily="18" charset="0"/>
              </a:rPr>
              <a:t>E </a:t>
            </a:r>
            <a:r>
              <a:rPr lang="en-US" dirty="0">
                <a:latin typeface="Cambria" pitchFamily="18" charset="0"/>
              </a:rPr>
              <a:t>and </a:t>
            </a:r>
            <a:r>
              <a:rPr lang="en-US" dirty="0" smtClean="0">
                <a:latin typeface="Cambria" pitchFamily="18" charset="0"/>
              </a:rPr>
              <a:t>SE winds.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25" y="1055132"/>
            <a:ext cx="1769386" cy="2415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" y="1055132"/>
            <a:ext cx="2395048" cy="2415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47" y="1055132"/>
            <a:ext cx="1762644" cy="24150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" y="1538377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21412" y="2182482"/>
            <a:ext cx="448897" cy="4845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495800" y="2140788"/>
            <a:ext cx="448897" cy="4845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49918" y="3949511"/>
            <a:ext cx="332355" cy="357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81522" y="4338169"/>
            <a:ext cx="332355" cy="357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6073" y="5022539"/>
            <a:ext cx="332355" cy="357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1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5" grpId="0"/>
      <p:bldP spid="3" grpId="0" animBg="1"/>
      <p:bldP spid="3" grpId="1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5.2. Effects of seasonal changes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0" y="3733800"/>
            <a:ext cx="25888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Winter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2583492" y="3733800"/>
            <a:ext cx="1934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Summer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4532288" y="4107865"/>
            <a:ext cx="4558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Current speed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0" y="4384864"/>
            <a:ext cx="4532288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mean significant wave height in </a:t>
            </a:r>
            <a:r>
              <a:rPr lang="en-US" b="1" i="1" dirty="0">
                <a:latin typeface="Cambria" pitchFamily="18" charset="0"/>
              </a:rPr>
              <a:t>the winter</a:t>
            </a:r>
            <a:r>
              <a:rPr lang="en-US" dirty="0">
                <a:latin typeface="Cambria" pitchFamily="18" charset="0"/>
              </a:rPr>
              <a:t> is </a:t>
            </a:r>
            <a:r>
              <a:rPr lang="en-US" b="1" dirty="0" smtClean="0">
                <a:latin typeface="Cambria" pitchFamily="18" charset="0"/>
              </a:rPr>
              <a:t>68</a:t>
            </a:r>
            <a:r>
              <a:rPr lang="en-US" b="1" dirty="0">
                <a:latin typeface="Cambria" pitchFamily="18" charset="0"/>
              </a:rPr>
              <a:t>%-122% </a:t>
            </a:r>
            <a:r>
              <a:rPr lang="en-US" dirty="0">
                <a:latin typeface="Cambria" pitchFamily="18" charset="0"/>
              </a:rPr>
              <a:t>higher than that in the summer.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The radiation stresses in winter are augmented by </a:t>
            </a:r>
            <a:r>
              <a:rPr lang="en-US" b="1" dirty="0">
                <a:latin typeface="Cambria" pitchFamily="18" charset="0"/>
              </a:rPr>
              <a:t>110%-410% </a:t>
            </a:r>
            <a:r>
              <a:rPr lang="en-US" dirty="0">
                <a:latin typeface="Cambria" pitchFamily="18" charset="0"/>
              </a:rPr>
              <a:t>comparing those in the </a:t>
            </a:r>
            <a:r>
              <a:rPr lang="en-US" dirty="0" smtClean="0">
                <a:latin typeface="Cambria" pitchFamily="18" charset="0"/>
              </a:rPr>
              <a:t>summer.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61" y="1109882"/>
            <a:ext cx="2611599" cy="26239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69" y="1109882"/>
            <a:ext cx="1928323" cy="26239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882"/>
            <a:ext cx="2588865" cy="26239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1" y="1109882"/>
            <a:ext cx="1918865" cy="2623918"/>
          </a:xfrm>
          <a:prstGeom prst="rect">
            <a:avLst/>
          </a:prstGeom>
        </p:spPr>
      </p:pic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4508656" y="3733799"/>
            <a:ext cx="26298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Winter</a:t>
            </a: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7209730" y="3733798"/>
            <a:ext cx="1934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Summer</a:t>
            </a: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-25842" y="4107865"/>
            <a:ext cx="4558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Wave height</a:t>
            </a:r>
          </a:p>
        </p:txBody>
      </p:sp>
      <p:sp>
        <p:nvSpPr>
          <p:cNvPr id="19" name="object 3"/>
          <p:cNvSpPr txBox="1">
            <a:spLocks noChangeArrowheads="1"/>
          </p:cNvSpPr>
          <p:nvPr/>
        </p:nvSpPr>
        <p:spPr bwMode="auto">
          <a:xfrm>
            <a:off x="4572000" y="4384864"/>
            <a:ext cx="4532288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increase of the mean current speed along the coast during the winter is about </a:t>
            </a:r>
            <a:r>
              <a:rPr lang="en-US" b="1" dirty="0">
                <a:latin typeface="Cambria" pitchFamily="18" charset="0"/>
              </a:rPr>
              <a:t>6%-46.27%</a:t>
            </a:r>
            <a:r>
              <a:rPr lang="en-US" dirty="0">
                <a:latin typeface="Cambria" pitchFamily="18" charset="0"/>
              </a:rPr>
              <a:t>, apart from La </a:t>
            </a:r>
            <a:r>
              <a:rPr lang="en-US" dirty="0" err="1">
                <a:latin typeface="Cambria" pitchFamily="18" charset="0"/>
              </a:rPr>
              <a:t>Capte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beach.</a:t>
            </a:r>
            <a:endParaRPr lang="en-US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At the La </a:t>
            </a:r>
            <a:r>
              <a:rPr lang="en-US" dirty="0" err="1">
                <a:latin typeface="Cambria" pitchFamily="18" charset="0"/>
              </a:rPr>
              <a:t>Capte</a:t>
            </a:r>
            <a:r>
              <a:rPr lang="en-US" dirty="0">
                <a:latin typeface="Cambria" pitchFamily="18" charset="0"/>
              </a:rPr>
              <a:t> beach, the </a:t>
            </a:r>
            <a:r>
              <a:rPr lang="en-US" dirty="0" err="1">
                <a:latin typeface="Cambria" pitchFamily="18" charset="0"/>
              </a:rPr>
              <a:t>nearshore</a:t>
            </a:r>
            <a:r>
              <a:rPr lang="en-US" dirty="0">
                <a:latin typeface="Cambria" pitchFamily="18" charset="0"/>
              </a:rPr>
              <a:t> currents in the winter and the summer are not different so much.</a:t>
            </a:r>
          </a:p>
        </p:txBody>
      </p:sp>
      <p:sp>
        <p:nvSpPr>
          <p:cNvPr id="3" name="Oval 2"/>
          <p:cNvSpPr/>
          <p:nvPr/>
        </p:nvSpPr>
        <p:spPr>
          <a:xfrm>
            <a:off x="4800600" y="27432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467600" y="2743200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60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/>
      <p:bldP spid="17" grpId="0"/>
      <p:bldP spid="18" grpId="0"/>
      <p:bldP spid="3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5.2. Effects of seasonal changes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0" y="3844260"/>
            <a:ext cx="25888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Winter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2583492" y="3844260"/>
            <a:ext cx="1934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Summer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4532288" y="4121259"/>
            <a:ext cx="4558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Bed level change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0" y="4419600"/>
            <a:ext cx="453228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smtClean="0">
                <a:latin typeface="Cambria" pitchFamily="18" charset="0"/>
              </a:rPr>
              <a:t>Q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in the winter are about 180</a:t>
            </a:r>
            <a:r>
              <a:rPr lang="en-US" dirty="0" smtClean="0">
                <a:latin typeface="Cambria" pitchFamily="18" charset="0"/>
              </a:rPr>
              <a:t>%-800</a:t>
            </a:r>
            <a:r>
              <a:rPr lang="en-US" dirty="0">
                <a:latin typeface="Cambria" pitchFamily="18" charset="0"/>
              </a:rPr>
              <a:t>% higher than those in the summer.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 smtClean="0">
                <a:latin typeface="Cambria" pitchFamily="18" charset="0"/>
              </a:rPr>
              <a:t>Q</a:t>
            </a:r>
            <a:r>
              <a:rPr lang="en-US" i="1" baseline="-25000" dirty="0" err="1" smtClean="0">
                <a:latin typeface="Cambria" pitchFamily="18" charset="0"/>
              </a:rPr>
              <a:t>max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from </a:t>
            </a:r>
            <a:r>
              <a:rPr lang="en-US" dirty="0" err="1" smtClean="0">
                <a:latin typeface="Cambria" pitchFamily="18" charset="0"/>
              </a:rPr>
              <a:t>Gapeau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to </a:t>
            </a:r>
            <a:r>
              <a:rPr lang="en-US" dirty="0" err="1">
                <a:latin typeface="Cambria" pitchFamily="18" charset="0"/>
              </a:rPr>
              <a:t>Aygaude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beach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 smtClean="0">
                <a:latin typeface="Cambria" pitchFamily="18" charset="0"/>
              </a:rPr>
              <a:t>Q</a:t>
            </a:r>
            <a:r>
              <a:rPr lang="en-US" i="1" baseline="-25000" dirty="0" err="1" smtClean="0">
                <a:latin typeface="Cambria" pitchFamily="18" charset="0"/>
              </a:rPr>
              <a:t>min</a:t>
            </a:r>
            <a:r>
              <a:rPr lang="en-US" dirty="0" smtClean="0">
                <a:latin typeface="Cambria" pitchFamily="18" charset="0"/>
              </a:rPr>
              <a:t> at </a:t>
            </a:r>
            <a:r>
              <a:rPr lang="en-US" dirty="0" err="1" smtClean="0">
                <a:latin typeface="Cambria" pitchFamily="18" charset="0"/>
              </a:rPr>
              <a:t>Badine</a:t>
            </a:r>
            <a:r>
              <a:rPr lang="en-US" dirty="0" smtClean="0">
                <a:latin typeface="Cambria" pitchFamily="18" charset="0"/>
              </a:rPr>
              <a:t> beach.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4508656" y="3844259"/>
            <a:ext cx="26298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Winter</a:t>
            </a: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7209730" y="3844258"/>
            <a:ext cx="1934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Summer</a:t>
            </a: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-25842" y="4121259"/>
            <a:ext cx="4558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Sediment transport rates</a:t>
            </a:r>
          </a:p>
        </p:txBody>
      </p:sp>
      <p:sp>
        <p:nvSpPr>
          <p:cNvPr id="19" name="object 3"/>
          <p:cNvSpPr txBox="1">
            <a:spLocks noChangeArrowheads="1"/>
          </p:cNvSpPr>
          <p:nvPr/>
        </p:nvSpPr>
        <p:spPr bwMode="auto">
          <a:xfrm>
            <a:off x="4572000" y="4405461"/>
            <a:ext cx="4532288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Quite </a:t>
            </a:r>
            <a:r>
              <a:rPr lang="en-US" dirty="0">
                <a:latin typeface="Cambria" pitchFamily="18" charset="0"/>
              </a:rPr>
              <a:t>stable </a:t>
            </a:r>
            <a:r>
              <a:rPr lang="en-US" dirty="0" smtClean="0">
                <a:latin typeface="Cambria" pitchFamily="18" charset="0"/>
              </a:rPr>
              <a:t>seabed in </a:t>
            </a:r>
            <a:r>
              <a:rPr lang="en-US" dirty="0">
                <a:latin typeface="Cambria" pitchFamily="18" charset="0"/>
              </a:rPr>
              <a:t>the </a:t>
            </a:r>
            <a:r>
              <a:rPr lang="en-US" dirty="0" smtClean="0">
                <a:latin typeface="Cambria" pitchFamily="18" charset="0"/>
              </a:rPr>
              <a:t>summer.</a:t>
            </a:r>
            <a:endParaRPr lang="en-US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Erosion along </a:t>
            </a:r>
            <a:r>
              <a:rPr lang="en-US" dirty="0">
                <a:latin typeface="Cambria" pitchFamily="18" charset="0"/>
              </a:rPr>
              <a:t>the eastern </a:t>
            </a:r>
            <a:r>
              <a:rPr lang="en-US" dirty="0" err="1">
                <a:latin typeface="Cambria" pitchFamily="18" charset="0"/>
              </a:rPr>
              <a:t>Giens</a:t>
            </a:r>
            <a:r>
              <a:rPr lang="en-US" dirty="0">
                <a:latin typeface="Cambria" pitchFamily="18" charset="0"/>
              </a:rPr>
              <a:t> tombolo </a:t>
            </a:r>
            <a:r>
              <a:rPr lang="en-US" dirty="0" smtClean="0">
                <a:latin typeface="Cambria" pitchFamily="18" charset="0"/>
              </a:rPr>
              <a:t>in </a:t>
            </a:r>
            <a:r>
              <a:rPr lang="en-US" dirty="0">
                <a:latin typeface="Cambria" pitchFamily="18" charset="0"/>
              </a:rPr>
              <a:t>winter.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537"/>
            <a:ext cx="2895600" cy="2707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/>
          <a:stretch/>
        </p:blipFill>
        <p:spPr>
          <a:xfrm>
            <a:off x="2915286" y="1100536"/>
            <a:ext cx="1656714" cy="2707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08" y="1100537"/>
            <a:ext cx="2688392" cy="2707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/>
          <a:stretch/>
        </p:blipFill>
        <p:spPr>
          <a:xfrm>
            <a:off x="7467600" y="1100537"/>
            <a:ext cx="1637969" cy="2717442"/>
          </a:xfrm>
          <a:prstGeom prst="rect">
            <a:avLst/>
          </a:prstGeom>
        </p:spPr>
      </p:pic>
      <p:sp>
        <p:nvSpPr>
          <p:cNvPr id="20" name="object 3"/>
          <p:cNvSpPr txBox="1">
            <a:spLocks noChangeArrowheads="1"/>
          </p:cNvSpPr>
          <p:nvPr/>
        </p:nvSpPr>
        <p:spPr bwMode="auto">
          <a:xfrm>
            <a:off x="28755" y="5943600"/>
            <a:ext cx="90487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Winter climate plays a decisive role in morphological evolution of beaches. </a:t>
            </a:r>
          </a:p>
        </p:txBody>
      </p:sp>
      <p:sp>
        <p:nvSpPr>
          <p:cNvPr id="7" name="Oval 6"/>
          <p:cNvSpPr/>
          <p:nvPr/>
        </p:nvSpPr>
        <p:spPr>
          <a:xfrm>
            <a:off x="762000" y="1371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400743" y="13716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64827" y="3276600"/>
            <a:ext cx="68580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04800" y="3276600"/>
            <a:ext cx="68580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953000" y="23622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3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/>
      <p:bldP spid="17" grpId="0"/>
      <p:bldP spid="18" grpId="0"/>
      <p:bldP spid="7" grpId="0" animBg="1"/>
      <p:bldP spid="7" grpId="1" animBg="1"/>
      <p:bldP spid="21" grpId="0" animBg="1"/>
      <p:bldP spid="21" grpId="1" animBg="1"/>
      <p:bldP spid="22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-5907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5.3. Effects of </a:t>
            </a:r>
            <a:r>
              <a:rPr lang="en-US" sz="2400" b="1" dirty="0">
                <a:latin typeface="Cambria" pitchFamily="18" charset="0"/>
              </a:rPr>
              <a:t>extreme events</a:t>
            </a: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21254" y="6189330"/>
            <a:ext cx="183470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Decadal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storm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1828800" y="6189330"/>
            <a:ext cx="19342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Tri-Decadal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storm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1477169" y="3352800"/>
            <a:ext cx="4558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Wave height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6584199" y="1144064"/>
            <a:ext cx="252289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highest significant wave </a:t>
            </a:r>
            <a:r>
              <a:rPr lang="en-US" dirty="0" smtClean="0">
                <a:latin typeface="Cambria" pitchFamily="18" charset="0"/>
              </a:rPr>
              <a:t>heights in Bona beach.</a:t>
            </a:r>
          </a:p>
        </p:txBody>
      </p:sp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3116101" y="6172200"/>
            <a:ext cx="262980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Semi-Centennial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storm</a:t>
            </a: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4923730" y="6172200"/>
            <a:ext cx="19342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Centennial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storm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/>
          <a:stretch/>
        </p:blipFill>
        <p:spPr>
          <a:xfrm>
            <a:off x="5181600" y="1073428"/>
            <a:ext cx="1402599" cy="2284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" y="1073425"/>
            <a:ext cx="2258825" cy="2284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/>
          <a:stretch/>
        </p:blipFill>
        <p:spPr>
          <a:xfrm>
            <a:off x="3733800" y="1066800"/>
            <a:ext cx="1394410" cy="22915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/>
          <a:stretch/>
        </p:blipFill>
        <p:spPr>
          <a:xfrm>
            <a:off x="2286000" y="1073426"/>
            <a:ext cx="1394470" cy="2284938"/>
          </a:xfrm>
          <a:prstGeom prst="rect">
            <a:avLst/>
          </a:prstGeom>
        </p:spPr>
      </p:pic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1417237" y="5943600"/>
            <a:ext cx="4558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Current speed</a:t>
            </a: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6584199" y="3707011"/>
            <a:ext cx="2515706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current speed is </a:t>
            </a:r>
            <a:r>
              <a:rPr lang="en-US" dirty="0" smtClean="0">
                <a:latin typeface="Cambria" pitchFamily="18" charset="0"/>
              </a:rPr>
              <a:t>intensified </a:t>
            </a:r>
            <a:r>
              <a:rPr lang="en-US" dirty="0">
                <a:latin typeface="Cambria" pitchFamily="18" charset="0"/>
              </a:rPr>
              <a:t>with the increase of storm level. </a:t>
            </a:r>
            <a:endParaRPr lang="en-US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highest current speed </a:t>
            </a:r>
            <a:r>
              <a:rPr lang="en-US" dirty="0" smtClean="0">
                <a:latin typeface="Cambria" pitchFamily="18" charset="0"/>
              </a:rPr>
              <a:t>in </a:t>
            </a:r>
            <a:r>
              <a:rPr lang="en-US" dirty="0" err="1" smtClean="0">
                <a:latin typeface="Cambria" pitchFamily="18" charset="0"/>
              </a:rPr>
              <a:t>Aygaude</a:t>
            </a:r>
            <a:r>
              <a:rPr lang="en-US" dirty="0" smtClean="0">
                <a:latin typeface="Cambria" pitchFamily="18" charset="0"/>
              </a:rPr>
              <a:t> beach.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/>
          <a:stretch/>
        </p:blipFill>
        <p:spPr>
          <a:xfrm>
            <a:off x="5181600" y="3657600"/>
            <a:ext cx="1389512" cy="22931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" y="3657600"/>
            <a:ext cx="2285986" cy="22931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/>
          <a:stretch/>
        </p:blipFill>
        <p:spPr>
          <a:xfrm>
            <a:off x="3733800" y="3657600"/>
            <a:ext cx="1401965" cy="22931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/>
          <a:stretch/>
        </p:blipFill>
        <p:spPr>
          <a:xfrm>
            <a:off x="2286000" y="3657600"/>
            <a:ext cx="1396647" cy="22931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181600" y="2057400"/>
            <a:ext cx="381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56234" y="2066026"/>
            <a:ext cx="381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286000" y="2066026"/>
            <a:ext cx="381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04800" y="2066026"/>
            <a:ext cx="381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594367" y="3810000"/>
            <a:ext cx="381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137234" y="3810000"/>
            <a:ext cx="381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667000" y="3794185"/>
            <a:ext cx="381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70512" y="3788434"/>
            <a:ext cx="381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/>
      <p:bldP spid="17" grpId="0"/>
      <p:bldP spid="15" grpId="0"/>
      <p:bldP spid="3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4313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5.3. Effects of </a:t>
            </a:r>
            <a:r>
              <a:rPr lang="en-US" sz="2400" b="1" dirty="0">
                <a:latin typeface="Cambria" pitchFamily="18" charset="0"/>
              </a:rPr>
              <a:t>extreme events</a:t>
            </a: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4313" y="4419602"/>
            <a:ext cx="25888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Decadal storm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3099243" y="4419602"/>
            <a:ext cx="1934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Tri-Decadal storm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2442713" y="4696601"/>
            <a:ext cx="4558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Bed level change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4313" y="5015061"/>
            <a:ext cx="89916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Notable accretion: </a:t>
            </a:r>
            <a:r>
              <a:rPr lang="en-US" dirty="0" err="1">
                <a:latin typeface="Cambria" pitchFamily="18" charset="0"/>
              </a:rPr>
              <a:t>Hyères</a:t>
            </a:r>
            <a:r>
              <a:rPr lang="en-US" dirty="0">
                <a:latin typeface="Cambria" pitchFamily="18" charset="0"/>
              </a:rPr>
              <a:t> port, </a:t>
            </a:r>
            <a:r>
              <a:rPr lang="en-US" dirty="0" err="1">
                <a:latin typeface="Cambria" pitchFamily="18" charset="0"/>
              </a:rPr>
              <a:t>Pesquiers</a:t>
            </a:r>
            <a:r>
              <a:rPr lang="en-US" dirty="0">
                <a:latin typeface="Cambria" pitchFamily="18" charset="0"/>
              </a:rPr>
              <a:t> beach, and La </a:t>
            </a:r>
            <a:r>
              <a:rPr lang="en-US" dirty="0" err="1">
                <a:latin typeface="Cambria" pitchFamily="18" charset="0"/>
              </a:rPr>
              <a:t>Capte</a:t>
            </a:r>
            <a:r>
              <a:rPr lang="en-US" dirty="0">
                <a:latin typeface="Cambria" pitchFamily="18" charset="0"/>
              </a:rPr>
              <a:t> beach.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most serious </a:t>
            </a:r>
            <a:r>
              <a:rPr lang="en-US" dirty="0" smtClean="0">
                <a:latin typeface="Cambria" pitchFamily="18" charset="0"/>
              </a:rPr>
              <a:t>erosion: </a:t>
            </a:r>
            <a:r>
              <a:rPr lang="en-US" dirty="0" err="1">
                <a:latin typeface="Cambria" pitchFamily="18" charset="0"/>
              </a:rPr>
              <a:t>Aygaude</a:t>
            </a:r>
            <a:r>
              <a:rPr lang="en-US" dirty="0">
                <a:latin typeface="Cambria" pitchFamily="18" charset="0"/>
              </a:rPr>
              <a:t> beach, </a:t>
            </a:r>
            <a:r>
              <a:rPr lang="en-US" dirty="0" err="1">
                <a:latin typeface="Cambria" pitchFamily="18" charset="0"/>
              </a:rPr>
              <a:t>Ceinturon</a:t>
            </a:r>
            <a:r>
              <a:rPr lang="en-US" dirty="0">
                <a:latin typeface="Cambria" pitchFamily="18" charset="0"/>
              </a:rPr>
              <a:t> beach and Bona beach, </a:t>
            </a:r>
            <a:endParaRPr lang="en-US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An </a:t>
            </a:r>
            <a:r>
              <a:rPr lang="en-US" dirty="0">
                <a:latin typeface="Cambria" pitchFamily="18" charset="0"/>
              </a:rPr>
              <a:t>increase of the storm intensification provokes the augmentation of erosion </a:t>
            </a:r>
            <a:r>
              <a:rPr lang="en-US" dirty="0" smtClean="0">
                <a:latin typeface="Cambria" pitchFamily="18" charset="0"/>
              </a:rPr>
              <a:t>level.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4842105" y="4419601"/>
            <a:ext cx="26298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Semi-Centennial storm</a:t>
            </a: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7290243" y="4419600"/>
            <a:ext cx="1934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Centennial storm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/>
          <a:stretch/>
        </p:blipFill>
        <p:spPr>
          <a:xfrm>
            <a:off x="7168438" y="1103502"/>
            <a:ext cx="1988490" cy="3239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" y="1103502"/>
            <a:ext cx="3227070" cy="3239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/>
          <a:stretch/>
        </p:blipFill>
        <p:spPr>
          <a:xfrm>
            <a:off x="5185913" y="1103502"/>
            <a:ext cx="1981678" cy="323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/>
          <a:stretch/>
        </p:blipFill>
        <p:spPr>
          <a:xfrm>
            <a:off x="3204713" y="1103502"/>
            <a:ext cx="1979279" cy="3239900"/>
          </a:xfrm>
          <a:prstGeom prst="rect">
            <a:avLst/>
          </a:prstGeom>
        </p:spPr>
      </p:pic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28755" y="6096000"/>
            <a:ext cx="90487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The storms cause extremely </a:t>
            </a:r>
            <a:r>
              <a:rPr lang="en-US" b="1" i="1" dirty="0">
                <a:latin typeface="Cambria" pitchFamily="18" charset="0"/>
              </a:rPr>
              <a:t>large and quick changes </a:t>
            </a:r>
            <a:r>
              <a:rPr lang="en-US" b="1" i="1" dirty="0" smtClean="0">
                <a:latin typeface="Cambria" pitchFamily="18" charset="0"/>
              </a:rPr>
              <a:t>in beach morphology. </a:t>
            </a:r>
          </a:p>
        </p:txBody>
      </p:sp>
      <p:sp>
        <p:nvSpPr>
          <p:cNvPr id="8" name="Oval 7"/>
          <p:cNvSpPr/>
          <p:nvPr/>
        </p:nvSpPr>
        <p:spPr>
          <a:xfrm>
            <a:off x="1461135" y="1371600"/>
            <a:ext cx="228600" cy="2286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72100" y="3052313"/>
            <a:ext cx="228600" cy="2286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257378" y="1428391"/>
            <a:ext cx="228600" cy="2286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248400" y="1378070"/>
            <a:ext cx="228600" cy="2286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486400" y="2362200"/>
            <a:ext cx="228600" cy="2286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71913" y="2353574"/>
            <a:ext cx="228600" cy="2286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340564" y="3048000"/>
            <a:ext cx="228600" cy="2286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847657" y="1590136"/>
            <a:ext cx="309352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853331" y="1585823"/>
            <a:ext cx="309352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488299" y="1981200"/>
            <a:ext cx="309352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25674" y="1909313"/>
            <a:ext cx="309352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222073" y="2606616"/>
            <a:ext cx="309352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289037" y="2643997"/>
            <a:ext cx="309352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/>
      <p:bldP spid="17" grpId="0"/>
      <p:bldP spid="8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>
                <a:latin typeface="Cambria" pitchFamily="18" charset="0"/>
              </a:rPr>
              <a:t>5.4. Effects of </a:t>
            </a:r>
            <a:r>
              <a:rPr lang="en-US" sz="2400" b="1" dirty="0" err="1">
                <a:latin typeface="Cambria" pitchFamily="18" charset="0"/>
              </a:rPr>
              <a:t>Posidonia</a:t>
            </a:r>
            <a:r>
              <a:rPr lang="en-US" sz="2400" b="1" dirty="0">
                <a:latin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</a:rPr>
              <a:t>seagrass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18196" y="6445676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Northeast wind</a:t>
            </a:r>
          </a:p>
        </p:txBody>
      </p:sp>
      <p:sp>
        <p:nvSpPr>
          <p:cNvPr id="8" name="object 3"/>
          <p:cNvSpPr txBox="1">
            <a:spLocks noChangeArrowheads="1"/>
          </p:cNvSpPr>
          <p:nvPr/>
        </p:nvSpPr>
        <p:spPr bwMode="auto">
          <a:xfrm>
            <a:off x="2157819" y="6445676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East wind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3834219" y="6445676"/>
            <a:ext cx="16122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Southeast wind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5562600" y="1828800"/>
            <a:ext cx="35294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smtClean="0">
                <a:latin typeface="Cambria" pitchFamily="18" charset="0"/>
              </a:rPr>
              <a:t>H</a:t>
            </a:r>
            <a:r>
              <a:rPr lang="en-US" i="1" baseline="-25000" dirty="0" smtClean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increases </a:t>
            </a:r>
            <a:r>
              <a:rPr lang="en-US" dirty="0">
                <a:latin typeface="Cambria" pitchFamily="18" charset="0"/>
              </a:rPr>
              <a:t>by </a:t>
            </a:r>
            <a:r>
              <a:rPr lang="en-US" b="1" dirty="0">
                <a:latin typeface="Cambria" pitchFamily="18" charset="0"/>
              </a:rPr>
              <a:t>3.54%-6.05%</a:t>
            </a:r>
            <a:r>
              <a:rPr lang="en-US" dirty="0">
                <a:latin typeface="Cambria" pitchFamily="18" charset="0"/>
              </a:rPr>
              <a:t> at </a:t>
            </a:r>
            <a:r>
              <a:rPr lang="en-US" b="1" dirty="0">
                <a:latin typeface="Cambria" pitchFamily="18" charset="0"/>
              </a:rPr>
              <a:t>Bona beach </a:t>
            </a:r>
            <a:r>
              <a:rPr lang="en-US" dirty="0">
                <a:latin typeface="Cambria" pitchFamily="18" charset="0"/>
              </a:rPr>
              <a:t>and </a:t>
            </a:r>
            <a:r>
              <a:rPr lang="en-US" b="1" dirty="0">
                <a:latin typeface="Cambria" pitchFamily="18" charset="0"/>
              </a:rPr>
              <a:t>17.58%-19.15%</a:t>
            </a:r>
            <a:r>
              <a:rPr lang="en-US" dirty="0">
                <a:latin typeface="Cambria" pitchFamily="18" charset="0"/>
              </a:rPr>
              <a:t> at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</a:rPr>
              <a:t>Ceinturon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smtClean="0">
                <a:latin typeface="Cambria" pitchFamily="18" charset="0"/>
              </a:rPr>
              <a:t>beach</a:t>
            </a:r>
            <a:r>
              <a:rPr lang="en-US" dirty="0" smtClean="0">
                <a:latin typeface="Cambria" pitchFamily="18" charset="0"/>
              </a:rPr>
              <a:t>. 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r="2022" b="3411"/>
          <a:stretch/>
        </p:blipFill>
        <p:spPr>
          <a:xfrm>
            <a:off x="2438400" y="1131333"/>
            <a:ext cx="1442422" cy="2335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906"/>
            <a:ext cx="2438400" cy="2464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r="1890" b="3348"/>
          <a:stretch/>
        </p:blipFill>
        <p:spPr>
          <a:xfrm>
            <a:off x="3942425" y="1084906"/>
            <a:ext cx="1467775" cy="2381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t="3364" r="22751" b="6938"/>
          <a:stretch/>
        </p:blipFill>
        <p:spPr>
          <a:xfrm>
            <a:off x="2462620" y="3755607"/>
            <a:ext cx="1477932" cy="2413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3599" r="22860" b="7073"/>
          <a:stretch/>
        </p:blipFill>
        <p:spPr>
          <a:xfrm>
            <a:off x="293509" y="3755607"/>
            <a:ext cx="1485040" cy="2413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3588" r="22936" b="6725"/>
          <a:stretch/>
        </p:blipFill>
        <p:spPr>
          <a:xfrm>
            <a:off x="3932614" y="3755607"/>
            <a:ext cx="1475241" cy="2413070"/>
          </a:xfrm>
          <a:prstGeom prst="rect">
            <a:avLst/>
          </a:prstGeom>
        </p:spPr>
      </p:pic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1905000" y="3478608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2307745" y="6168677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No </a:t>
            </a: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5562600" y="4108542"/>
            <a:ext cx="352942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radiation stresses are </a:t>
            </a:r>
            <a:r>
              <a:rPr lang="en-US" dirty="0" smtClean="0">
                <a:latin typeface="Cambria" pitchFamily="18" charset="0"/>
              </a:rPr>
              <a:t>boosted </a:t>
            </a:r>
            <a:r>
              <a:rPr lang="en-US" dirty="0">
                <a:latin typeface="Cambria" pitchFamily="18" charset="0"/>
              </a:rPr>
              <a:t>by </a:t>
            </a:r>
            <a:r>
              <a:rPr lang="en-US" b="1" dirty="0">
                <a:latin typeface="Cambria" pitchFamily="18" charset="0"/>
              </a:rPr>
              <a:t>43.27%-55.14%</a:t>
            </a:r>
            <a:r>
              <a:rPr lang="en-US" dirty="0">
                <a:latin typeface="Cambria" pitchFamily="18" charset="0"/>
              </a:rPr>
              <a:t> at </a:t>
            </a:r>
            <a:r>
              <a:rPr lang="en-US" b="1" dirty="0" err="1">
                <a:latin typeface="Cambria" pitchFamily="18" charset="0"/>
              </a:rPr>
              <a:t>Ceinturon</a:t>
            </a:r>
            <a:r>
              <a:rPr lang="en-US" b="1" dirty="0">
                <a:latin typeface="Cambria" pitchFamily="18" charset="0"/>
              </a:rPr>
              <a:t> beach</a:t>
            </a:r>
            <a:r>
              <a:rPr lang="en-US" dirty="0">
                <a:latin typeface="Cambria" pitchFamily="18" charset="0"/>
              </a:rPr>
              <a:t> and </a:t>
            </a:r>
            <a:r>
              <a:rPr lang="en-US" b="1" dirty="0">
                <a:latin typeface="Cambria" pitchFamily="18" charset="0"/>
              </a:rPr>
              <a:t>9.46%-49.96%</a:t>
            </a:r>
            <a:r>
              <a:rPr lang="en-US" dirty="0">
                <a:latin typeface="Cambria" pitchFamily="18" charset="0"/>
              </a:rPr>
              <a:t> at </a:t>
            </a:r>
            <a:r>
              <a:rPr lang="en-US" b="1" dirty="0">
                <a:latin typeface="Cambria" pitchFamily="18" charset="0"/>
              </a:rPr>
              <a:t>Bona </a:t>
            </a:r>
            <a:r>
              <a:rPr lang="en-US" b="1" dirty="0" smtClean="0">
                <a:latin typeface="Cambria" pitchFamily="18" charset="0"/>
              </a:rPr>
              <a:t>beach</a:t>
            </a:r>
            <a:r>
              <a:rPr lang="en-US" dirty="0" smtClean="0">
                <a:latin typeface="Cambria" pitchFamily="18" charset="0"/>
              </a:rPr>
              <a:t>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3188"/>
            <a:ext cx="6096000" cy="430212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1. INTRODUCTION</a:t>
            </a:r>
            <a:endParaRPr spc="-30" dirty="0">
              <a:latin typeface="Cambr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" y="795069"/>
            <a:ext cx="3872254" cy="5476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2" b="7308"/>
          <a:stretch/>
        </p:blipFill>
        <p:spPr>
          <a:xfrm>
            <a:off x="3905518" y="762000"/>
            <a:ext cx="5224105" cy="2752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4" b="17640"/>
          <a:stretch/>
        </p:blipFill>
        <p:spPr>
          <a:xfrm>
            <a:off x="3905517" y="1080476"/>
            <a:ext cx="5238483" cy="2999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5825" b="9033"/>
          <a:stretch/>
        </p:blipFill>
        <p:spPr>
          <a:xfrm>
            <a:off x="3905518" y="1478729"/>
            <a:ext cx="5238482" cy="2954547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971800" y="2375876"/>
            <a:ext cx="2514600" cy="76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743200" y="2794976"/>
            <a:ext cx="2667000" cy="31432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667000" y="3004526"/>
            <a:ext cx="2743200" cy="43815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59" y="2199183"/>
            <a:ext cx="5238481" cy="3453293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2362200" y="3976076"/>
            <a:ext cx="3124200" cy="457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3" r="2264"/>
          <a:stretch/>
        </p:blipFill>
        <p:spPr>
          <a:xfrm>
            <a:off x="3911361" y="2756876"/>
            <a:ext cx="5232639" cy="3048000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>
            <a:off x="2286000" y="4433276"/>
            <a:ext cx="2590800" cy="3048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8" b="9577"/>
          <a:stretch/>
        </p:blipFill>
        <p:spPr>
          <a:xfrm>
            <a:off x="3905518" y="3106605"/>
            <a:ext cx="5238482" cy="2926871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 flipV="1">
            <a:off x="2286000" y="5042876"/>
            <a:ext cx="3124200" cy="76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3"/>
          <a:stretch/>
        </p:blipFill>
        <p:spPr>
          <a:xfrm>
            <a:off x="3905518" y="3342183"/>
            <a:ext cx="5238482" cy="3072293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>
            <a:off x="2362200" y="5500076"/>
            <a:ext cx="2286000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9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>
                <a:latin typeface="Cambria" pitchFamily="18" charset="0"/>
              </a:rPr>
              <a:t>5.4. Effects of </a:t>
            </a:r>
            <a:r>
              <a:rPr lang="en-US" sz="2400" b="1" dirty="0" err="1">
                <a:latin typeface="Cambria" pitchFamily="18" charset="0"/>
              </a:rPr>
              <a:t>Posidonia</a:t>
            </a:r>
            <a:r>
              <a:rPr lang="en-US" sz="2400" b="1" dirty="0">
                <a:latin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</a:rPr>
              <a:t>seagrass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-8626" y="6504801"/>
            <a:ext cx="25888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Winter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2574866" y="6504801"/>
            <a:ext cx="1934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Summer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152400" y="6366301"/>
            <a:ext cx="4558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No </a:t>
            </a: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09882"/>
            <a:ext cx="2512665" cy="2546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b="2445"/>
          <a:stretch/>
        </p:blipFill>
        <p:spPr>
          <a:xfrm>
            <a:off x="2761462" y="1109882"/>
            <a:ext cx="1531939" cy="2471518"/>
          </a:xfrm>
          <a:prstGeom prst="rect">
            <a:avLst/>
          </a:prstGeom>
        </p:spPr>
      </p:pic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967544" y="3563115"/>
            <a:ext cx="32146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9" name="object 3"/>
          <p:cNvSpPr txBox="1">
            <a:spLocks noChangeArrowheads="1"/>
          </p:cNvSpPr>
          <p:nvPr/>
        </p:nvSpPr>
        <p:spPr bwMode="auto">
          <a:xfrm>
            <a:off x="4419600" y="1877467"/>
            <a:ext cx="46395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smtClean="0">
                <a:latin typeface="Cambria" pitchFamily="18" charset="0"/>
              </a:rPr>
              <a:t>H</a:t>
            </a:r>
            <a:r>
              <a:rPr lang="en-US" i="1" baseline="-25000" dirty="0" smtClean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in both the winter and summer are intensified up to </a:t>
            </a:r>
            <a:r>
              <a:rPr lang="en-US" b="1" dirty="0">
                <a:latin typeface="Cambria" pitchFamily="18" charset="0"/>
              </a:rPr>
              <a:t>29.53</a:t>
            </a:r>
            <a:r>
              <a:rPr lang="en-US" b="1" dirty="0" smtClean="0">
                <a:latin typeface="Cambria" pitchFamily="18" charset="0"/>
              </a:rPr>
              <a:t>%-45.60</a:t>
            </a:r>
            <a:r>
              <a:rPr lang="en-US" b="1" dirty="0">
                <a:latin typeface="Cambria" pitchFamily="18" charset="0"/>
              </a:rPr>
              <a:t>%</a:t>
            </a:r>
            <a:r>
              <a:rPr lang="en-US" dirty="0">
                <a:latin typeface="Cambria" pitchFamily="18" charset="0"/>
              </a:rPr>
              <a:t> at </a:t>
            </a:r>
            <a:r>
              <a:rPr lang="en-US" b="1" dirty="0" err="1">
                <a:latin typeface="Cambria" pitchFamily="18" charset="0"/>
              </a:rPr>
              <a:t>Ceinturon</a:t>
            </a:r>
            <a:r>
              <a:rPr lang="en-US" b="1" dirty="0">
                <a:latin typeface="Cambria" pitchFamily="18" charset="0"/>
              </a:rPr>
              <a:t> beach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and </a:t>
            </a:r>
            <a:r>
              <a:rPr lang="en-US" b="1" dirty="0">
                <a:latin typeface="Cambria" pitchFamily="18" charset="0"/>
              </a:rPr>
              <a:t>33.97</a:t>
            </a:r>
            <a:r>
              <a:rPr lang="en-US" b="1" dirty="0" smtClean="0">
                <a:latin typeface="Cambria" pitchFamily="18" charset="0"/>
              </a:rPr>
              <a:t>%-83.54</a:t>
            </a:r>
            <a:r>
              <a:rPr lang="en-US" b="1" dirty="0">
                <a:latin typeface="Cambria" pitchFamily="18" charset="0"/>
              </a:rPr>
              <a:t>%</a:t>
            </a:r>
            <a:r>
              <a:rPr lang="en-US" dirty="0">
                <a:latin typeface="Cambria" pitchFamily="18" charset="0"/>
              </a:rPr>
              <a:t> at </a:t>
            </a:r>
            <a:r>
              <a:rPr lang="en-US" b="1" dirty="0">
                <a:latin typeface="Cambria" pitchFamily="18" charset="0"/>
              </a:rPr>
              <a:t>Bona </a:t>
            </a:r>
            <a:r>
              <a:rPr lang="en-US" b="1" dirty="0" smtClean="0">
                <a:latin typeface="Cambria" pitchFamily="18" charset="0"/>
              </a:rPr>
              <a:t>beach</a:t>
            </a:r>
            <a:r>
              <a:rPr lang="en-US" dirty="0" smtClean="0">
                <a:latin typeface="Cambria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585" r="22830" b="7003"/>
          <a:stretch/>
        </p:blipFill>
        <p:spPr>
          <a:xfrm>
            <a:off x="334619" y="3810000"/>
            <a:ext cx="1561755" cy="2553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1" t="3639" r="22736" b="7061"/>
          <a:stretch/>
        </p:blipFill>
        <p:spPr>
          <a:xfrm>
            <a:off x="2658375" y="3820352"/>
            <a:ext cx="1579716" cy="2543502"/>
          </a:xfrm>
          <a:prstGeom prst="rect">
            <a:avLst/>
          </a:prstGeom>
        </p:spPr>
      </p:pic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4419600" y="4177605"/>
            <a:ext cx="46395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radiation stresses in both winter and summer are </a:t>
            </a:r>
            <a:r>
              <a:rPr lang="en-US" b="1" dirty="0">
                <a:latin typeface="Cambria" pitchFamily="18" charset="0"/>
              </a:rPr>
              <a:t>65.33%-103.06% </a:t>
            </a:r>
            <a:r>
              <a:rPr lang="en-US" dirty="0">
                <a:latin typeface="Cambria" pitchFamily="18" charset="0"/>
              </a:rPr>
              <a:t>at </a:t>
            </a:r>
            <a:r>
              <a:rPr lang="en-US" b="1" dirty="0" err="1">
                <a:latin typeface="Cambria" pitchFamily="18" charset="0"/>
              </a:rPr>
              <a:t>Ceinturon</a:t>
            </a:r>
            <a:r>
              <a:rPr lang="en-US" b="1" dirty="0">
                <a:latin typeface="Cambria" pitchFamily="18" charset="0"/>
              </a:rPr>
              <a:t> beach </a:t>
            </a:r>
            <a:r>
              <a:rPr lang="en-US" dirty="0">
                <a:latin typeface="Cambria" pitchFamily="18" charset="0"/>
              </a:rPr>
              <a:t>and </a:t>
            </a:r>
            <a:r>
              <a:rPr lang="en-US" b="1" dirty="0">
                <a:latin typeface="Cambria" pitchFamily="18" charset="0"/>
              </a:rPr>
              <a:t>51.50-260.97%</a:t>
            </a:r>
            <a:r>
              <a:rPr lang="en-US" dirty="0">
                <a:latin typeface="Cambria" pitchFamily="18" charset="0"/>
              </a:rPr>
              <a:t> at </a:t>
            </a:r>
            <a:r>
              <a:rPr lang="en-US" b="1" dirty="0">
                <a:latin typeface="Cambria" pitchFamily="18" charset="0"/>
              </a:rPr>
              <a:t>Bona </a:t>
            </a:r>
            <a:r>
              <a:rPr lang="en-US" b="1" dirty="0" smtClean="0">
                <a:latin typeface="Cambria" pitchFamily="18" charset="0"/>
              </a:rPr>
              <a:t>beach</a:t>
            </a:r>
            <a:r>
              <a:rPr lang="en-US" dirty="0" smtClean="0">
                <a:latin typeface="Cambria" pitchFamily="18" charset="0"/>
              </a:rPr>
              <a:t>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5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1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5.4. Effects of </a:t>
            </a:r>
            <a:r>
              <a:rPr lang="en-US" sz="2400" b="1" dirty="0" err="1">
                <a:latin typeface="Cambria" pitchFamily="18" charset="0"/>
              </a:rPr>
              <a:t>Posidonia</a:t>
            </a:r>
            <a:r>
              <a:rPr lang="en-US" sz="2400" b="1" dirty="0">
                <a:latin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</a:rPr>
              <a:t>seagrass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303360" y="6304002"/>
            <a:ext cx="1434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Decadal  storm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2132161" y="6277703"/>
            <a:ext cx="15179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Tri-Decadal storm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2971800" y="3396853"/>
            <a:ext cx="11029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6682721" y="1457218"/>
            <a:ext cx="238220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smtClean="0">
                <a:latin typeface="Cambria" pitchFamily="18" charset="0"/>
              </a:rPr>
              <a:t>H</a:t>
            </a:r>
            <a:r>
              <a:rPr lang="en-US" i="1" baseline="-25000" dirty="0" smtClean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is boosted </a:t>
            </a:r>
            <a:r>
              <a:rPr lang="en-US" dirty="0" smtClean="0">
                <a:latin typeface="Cambria" pitchFamily="18" charset="0"/>
              </a:rPr>
              <a:t>viz</a:t>
            </a:r>
            <a:r>
              <a:rPr lang="en-US" dirty="0">
                <a:latin typeface="Cambria" pitchFamily="18" charset="0"/>
              </a:rPr>
              <a:t>. by </a:t>
            </a:r>
            <a:r>
              <a:rPr lang="en-US" b="1" dirty="0">
                <a:latin typeface="Cambria" pitchFamily="18" charset="0"/>
              </a:rPr>
              <a:t>33.84%-47.86%</a:t>
            </a:r>
            <a:r>
              <a:rPr lang="en-US" dirty="0">
                <a:latin typeface="Cambria" pitchFamily="18" charset="0"/>
              </a:rPr>
              <a:t> at </a:t>
            </a:r>
            <a:r>
              <a:rPr lang="en-US" b="1" dirty="0" err="1">
                <a:latin typeface="Cambria" pitchFamily="18" charset="0"/>
              </a:rPr>
              <a:t>Ceinturon</a:t>
            </a:r>
            <a:r>
              <a:rPr lang="en-US" b="1" dirty="0">
                <a:latin typeface="Cambria" pitchFamily="18" charset="0"/>
              </a:rPr>
              <a:t> beach</a:t>
            </a:r>
            <a:r>
              <a:rPr lang="en-US" dirty="0">
                <a:latin typeface="Cambria" pitchFamily="18" charset="0"/>
              </a:rPr>
              <a:t> and by </a:t>
            </a:r>
            <a:r>
              <a:rPr lang="en-US" b="1" dirty="0">
                <a:latin typeface="Cambria" pitchFamily="18" charset="0"/>
              </a:rPr>
              <a:t>18.01%-22.52%</a:t>
            </a:r>
            <a:r>
              <a:rPr lang="en-US" dirty="0">
                <a:latin typeface="Cambria" pitchFamily="18" charset="0"/>
              </a:rPr>
              <a:t> at </a:t>
            </a:r>
            <a:r>
              <a:rPr lang="en-US" b="1" dirty="0">
                <a:latin typeface="Cambria" pitchFamily="18" charset="0"/>
              </a:rPr>
              <a:t>Bona beach</a:t>
            </a:r>
            <a:r>
              <a:rPr lang="en-US" dirty="0">
                <a:latin typeface="Cambria" pitchFamily="18" charset="0"/>
              </a:rPr>
              <a:t>. </a:t>
            </a:r>
            <a:endParaRPr lang="en-US" dirty="0" smtClean="0">
              <a:latin typeface="Cambria" pitchFamily="18" charset="0"/>
            </a:endParaRPr>
          </a:p>
        </p:txBody>
      </p:sp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3656161" y="6277703"/>
            <a:ext cx="1676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Semi-Centennial storm</a:t>
            </a: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5385447" y="6277703"/>
            <a:ext cx="13801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Centennial storm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b="3172"/>
          <a:stretch/>
        </p:blipFill>
        <p:spPr>
          <a:xfrm>
            <a:off x="5105401" y="1122426"/>
            <a:ext cx="1452409" cy="2291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" y="1122423"/>
            <a:ext cx="2264859" cy="22910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b="3165"/>
          <a:stretch/>
        </p:blipFill>
        <p:spPr>
          <a:xfrm>
            <a:off x="3733801" y="1115798"/>
            <a:ext cx="1443822" cy="2297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b="3172"/>
          <a:stretch/>
        </p:blipFill>
        <p:spPr>
          <a:xfrm>
            <a:off x="2286000" y="1122425"/>
            <a:ext cx="1443991" cy="2291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7" t="3464" r="22900" b="7349"/>
          <a:stretch/>
        </p:blipFill>
        <p:spPr>
          <a:xfrm>
            <a:off x="5176183" y="3697773"/>
            <a:ext cx="1381627" cy="2348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8" t="3303" r="22801" b="7285"/>
          <a:stretch/>
        </p:blipFill>
        <p:spPr>
          <a:xfrm>
            <a:off x="303361" y="3697772"/>
            <a:ext cx="1434553" cy="235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3469" r="23325" b="7456"/>
          <a:stretch/>
        </p:blipFill>
        <p:spPr>
          <a:xfrm>
            <a:off x="3733800" y="3697772"/>
            <a:ext cx="1431077" cy="2355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3409" r="22842" b="7514"/>
          <a:stretch/>
        </p:blipFill>
        <p:spPr>
          <a:xfrm>
            <a:off x="2286000" y="3697772"/>
            <a:ext cx="1443991" cy="2348790"/>
          </a:xfrm>
          <a:prstGeom prst="rect">
            <a:avLst/>
          </a:prstGeom>
        </p:spPr>
      </p:pic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2697479" y="6053273"/>
            <a:ext cx="19173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No </a:t>
            </a: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9" name="object 3"/>
          <p:cNvSpPr txBox="1">
            <a:spLocks noChangeArrowheads="1"/>
          </p:cNvSpPr>
          <p:nvPr/>
        </p:nvSpPr>
        <p:spPr bwMode="auto">
          <a:xfrm>
            <a:off x="6684159" y="4027893"/>
            <a:ext cx="238220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radiation stresses can be increased by </a:t>
            </a:r>
            <a:r>
              <a:rPr lang="en-US" b="1" dirty="0">
                <a:latin typeface="Cambria" pitchFamily="18" charset="0"/>
              </a:rPr>
              <a:t>99.91%-202.17% </a:t>
            </a:r>
            <a:r>
              <a:rPr lang="en-US" dirty="0">
                <a:latin typeface="Cambria" pitchFamily="18" charset="0"/>
              </a:rPr>
              <a:t>at </a:t>
            </a:r>
            <a:r>
              <a:rPr lang="en-US" b="1" dirty="0" err="1">
                <a:latin typeface="Cambria" pitchFamily="18" charset="0"/>
              </a:rPr>
              <a:t>Ceinturon</a:t>
            </a:r>
            <a:r>
              <a:rPr lang="en-US" b="1" dirty="0">
                <a:latin typeface="Cambria" pitchFamily="18" charset="0"/>
              </a:rPr>
              <a:t> beach </a:t>
            </a:r>
            <a:r>
              <a:rPr lang="en-US" dirty="0">
                <a:latin typeface="Cambria" pitchFamily="18" charset="0"/>
              </a:rPr>
              <a:t>and </a:t>
            </a:r>
            <a:r>
              <a:rPr lang="en-US" b="1" dirty="0">
                <a:latin typeface="Cambria" pitchFamily="18" charset="0"/>
              </a:rPr>
              <a:t>49.51%-249.14%</a:t>
            </a:r>
            <a:r>
              <a:rPr lang="en-US" dirty="0">
                <a:latin typeface="Cambria" pitchFamily="18" charset="0"/>
              </a:rPr>
              <a:t> at </a:t>
            </a:r>
            <a:r>
              <a:rPr lang="en-US" b="1" dirty="0">
                <a:latin typeface="Cambria" pitchFamily="18" charset="0"/>
              </a:rPr>
              <a:t>Bona beach</a:t>
            </a:r>
            <a:r>
              <a:rPr lang="en-US" dirty="0">
                <a:latin typeface="Cambria" pitchFamily="18" charset="0"/>
              </a:rPr>
              <a:t>.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5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-12046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>
                <a:latin typeface="Cambria" pitchFamily="18" charset="0"/>
              </a:rPr>
              <a:t>5.4. Effects of </a:t>
            </a:r>
            <a:r>
              <a:rPr lang="en-US" sz="2400" b="1" dirty="0" err="1">
                <a:latin typeface="Cambria" pitchFamily="18" charset="0"/>
              </a:rPr>
              <a:t>Posidonia</a:t>
            </a:r>
            <a:r>
              <a:rPr lang="en-US" sz="2400" b="1" dirty="0">
                <a:latin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</a:rPr>
              <a:t>seagrass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-12046" y="6550990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Northeast wind</a:t>
            </a:r>
          </a:p>
        </p:txBody>
      </p:sp>
      <p:sp>
        <p:nvSpPr>
          <p:cNvPr id="8" name="object 3"/>
          <p:cNvSpPr txBox="1">
            <a:spLocks noChangeArrowheads="1"/>
          </p:cNvSpPr>
          <p:nvPr/>
        </p:nvSpPr>
        <p:spPr bwMode="auto">
          <a:xfrm>
            <a:off x="2127577" y="6550990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East wind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3803977" y="6550990"/>
            <a:ext cx="16122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Southeast wind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5562600" y="2057400"/>
            <a:ext cx="34991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 smtClean="0">
                <a:latin typeface="Cambria" pitchFamily="18" charset="0"/>
              </a:rPr>
              <a:t>V</a:t>
            </a:r>
            <a:r>
              <a:rPr lang="en-US" i="1" baseline="-25000" dirty="0" err="1" smtClean="0">
                <a:latin typeface="Cambria" pitchFamily="18" charset="0"/>
              </a:rPr>
              <a:t>c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at </a:t>
            </a:r>
            <a:r>
              <a:rPr lang="en-US" dirty="0" err="1">
                <a:latin typeface="Cambria" pitchFamily="18" charset="0"/>
              </a:rPr>
              <a:t>Ceinturon</a:t>
            </a:r>
            <a:r>
              <a:rPr lang="en-US" dirty="0">
                <a:latin typeface="Cambria" pitchFamily="18" charset="0"/>
              </a:rPr>
              <a:t> and Bona beaches </a:t>
            </a:r>
            <a:r>
              <a:rPr lang="en-US" dirty="0" smtClean="0">
                <a:latin typeface="Cambria" pitchFamily="18" charset="0"/>
              </a:rPr>
              <a:t>increased </a:t>
            </a:r>
            <a:r>
              <a:rPr lang="en-US" dirty="0">
                <a:latin typeface="Cambria" pitchFamily="18" charset="0"/>
              </a:rPr>
              <a:t>by </a:t>
            </a:r>
            <a:r>
              <a:rPr lang="en-US" b="1" dirty="0">
                <a:latin typeface="Cambria" pitchFamily="18" charset="0"/>
              </a:rPr>
              <a:t>99.7%-185.4% </a:t>
            </a:r>
            <a:r>
              <a:rPr lang="en-US" dirty="0">
                <a:latin typeface="Cambria" pitchFamily="18" charset="0"/>
              </a:rPr>
              <a:t>and </a:t>
            </a:r>
            <a:r>
              <a:rPr lang="en-US" b="1" dirty="0">
                <a:latin typeface="Cambria" pitchFamily="18" charset="0"/>
              </a:rPr>
              <a:t>2.03-36.18%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dirty="0" smtClean="0">
                <a:latin typeface="Cambria" pitchFamily="18" charset="0"/>
              </a:rPr>
              <a:t>respectively.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2243562" y="3516498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2042175" y="6273991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No </a:t>
            </a: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b="3110"/>
          <a:stretch/>
        </p:blipFill>
        <p:spPr>
          <a:xfrm>
            <a:off x="2394630" y="1131333"/>
            <a:ext cx="1485547" cy="23738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5" y="1131332"/>
            <a:ext cx="2438565" cy="24500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b="3110"/>
          <a:stretch/>
        </p:blipFill>
        <p:spPr>
          <a:xfrm>
            <a:off x="3880177" y="1131333"/>
            <a:ext cx="1510356" cy="23738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1" t="3346" r="24718" b="7487"/>
          <a:stretch/>
        </p:blipFill>
        <p:spPr>
          <a:xfrm>
            <a:off x="2318557" y="3759392"/>
            <a:ext cx="1539310" cy="25145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3230" r="24859" b="7604"/>
          <a:stretch/>
        </p:blipFill>
        <p:spPr>
          <a:xfrm>
            <a:off x="298777" y="3759392"/>
            <a:ext cx="1524000" cy="25023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3404" r="24535" b="6800"/>
          <a:stretch/>
        </p:blipFill>
        <p:spPr>
          <a:xfrm>
            <a:off x="3879269" y="3759392"/>
            <a:ext cx="1524908" cy="2502322"/>
          </a:xfrm>
          <a:prstGeom prst="rect">
            <a:avLst/>
          </a:prstGeom>
        </p:spPr>
      </p:pic>
      <p:sp>
        <p:nvSpPr>
          <p:cNvPr id="21" name="object 3"/>
          <p:cNvSpPr txBox="1">
            <a:spLocks noChangeArrowheads="1"/>
          </p:cNvSpPr>
          <p:nvPr/>
        </p:nvSpPr>
        <p:spPr bwMode="auto">
          <a:xfrm>
            <a:off x="5562600" y="4493855"/>
            <a:ext cx="34991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NE winds predominantly affect </a:t>
            </a:r>
            <a:r>
              <a:rPr lang="en-US" dirty="0">
                <a:latin typeface="Cambria" pitchFamily="18" charset="0"/>
              </a:rPr>
              <a:t>the current </a:t>
            </a:r>
            <a:r>
              <a:rPr lang="en-US" dirty="0" smtClean="0">
                <a:latin typeface="Cambria" pitchFamily="18" charset="0"/>
              </a:rPr>
              <a:t>field.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9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-17254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>
                <a:latin typeface="Cambria" pitchFamily="18" charset="0"/>
              </a:rPr>
              <a:t>5.4. Effects of </a:t>
            </a:r>
            <a:r>
              <a:rPr lang="en-US" sz="2400" b="1" dirty="0" err="1">
                <a:latin typeface="Cambria" pitchFamily="18" charset="0"/>
              </a:rPr>
              <a:t>Posidonia</a:t>
            </a:r>
            <a:r>
              <a:rPr lang="en-US" sz="2400" b="1" dirty="0">
                <a:latin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</a:rPr>
              <a:t>seagrass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-1" y="6566558"/>
            <a:ext cx="25888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Winter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2583491" y="6566558"/>
            <a:ext cx="1934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Summer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76200" y="6428058"/>
            <a:ext cx="4558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No </a:t>
            </a: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685800" y="3585372"/>
            <a:ext cx="32146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9" name="object 3"/>
          <p:cNvSpPr txBox="1">
            <a:spLocks noChangeArrowheads="1"/>
          </p:cNvSpPr>
          <p:nvPr/>
        </p:nvSpPr>
        <p:spPr bwMode="auto">
          <a:xfrm>
            <a:off x="4419600" y="1759786"/>
            <a:ext cx="46481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difference of current speed between in the winter and summer are not different so </a:t>
            </a:r>
            <a:r>
              <a:rPr lang="en-US" dirty="0" smtClean="0">
                <a:latin typeface="Cambria" pitchFamily="18" charset="0"/>
              </a:rPr>
              <a:t>much without </a:t>
            </a:r>
            <a:r>
              <a:rPr lang="en-US" dirty="0" err="1" smtClean="0">
                <a:latin typeface="Cambria" pitchFamily="18" charset="0"/>
              </a:rPr>
              <a:t>Posidonia</a:t>
            </a:r>
            <a:r>
              <a:rPr lang="en-US" dirty="0" smtClean="0">
                <a:latin typeface="Cambria" pitchFamily="18" charset="0"/>
              </a:rPr>
              <a:t>.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882"/>
            <a:ext cx="2514600" cy="2526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9" r="2293" b="3484"/>
          <a:stretch/>
        </p:blipFill>
        <p:spPr>
          <a:xfrm>
            <a:off x="2642971" y="1109882"/>
            <a:ext cx="1552410" cy="2526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t="3403" r="24568" b="7709"/>
          <a:stretch/>
        </p:blipFill>
        <p:spPr>
          <a:xfrm>
            <a:off x="380998" y="3910229"/>
            <a:ext cx="1556934" cy="2551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3577" r="25036" b="7875"/>
          <a:stretch/>
        </p:blipFill>
        <p:spPr>
          <a:xfrm>
            <a:off x="2635879" y="3872129"/>
            <a:ext cx="1566590" cy="2560935"/>
          </a:xfrm>
          <a:prstGeom prst="rect">
            <a:avLst/>
          </a:prstGeom>
        </p:spPr>
      </p:pic>
      <p:sp>
        <p:nvSpPr>
          <p:cNvPr id="13" name="object 3"/>
          <p:cNvSpPr txBox="1">
            <a:spLocks noChangeArrowheads="1"/>
          </p:cNvSpPr>
          <p:nvPr/>
        </p:nvSpPr>
        <p:spPr bwMode="auto">
          <a:xfrm>
            <a:off x="4419600" y="3962400"/>
            <a:ext cx="46481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 smtClean="0">
                <a:latin typeface="Cambria" pitchFamily="18" charset="0"/>
              </a:rPr>
              <a:t>V</a:t>
            </a:r>
            <a:r>
              <a:rPr lang="en-US" i="1" baseline="-25000" dirty="0" err="1" smtClean="0">
                <a:latin typeface="Cambria" pitchFamily="18" charset="0"/>
              </a:rPr>
              <a:t>c</a:t>
            </a:r>
            <a:r>
              <a:rPr lang="en-US" dirty="0" smtClean="0">
                <a:latin typeface="Cambria" pitchFamily="18" charset="0"/>
              </a:rPr>
              <a:t> increases by </a:t>
            </a:r>
            <a:r>
              <a:rPr lang="en-US" b="1" dirty="0">
                <a:latin typeface="Cambria" pitchFamily="18" charset="0"/>
              </a:rPr>
              <a:t>127.1%-138.2% </a:t>
            </a:r>
            <a:r>
              <a:rPr lang="en-US" dirty="0">
                <a:latin typeface="Cambria" pitchFamily="18" charset="0"/>
              </a:rPr>
              <a:t>in </a:t>
            </a:r>
            <a:r>
              <a:rPr lang="en-US" b="1" dirty="0" smtClean="0">
                <a:latin typeface="Cambria" pitchFamily="18" charset="0"/>
              </a:rPr>
              <a:t>Bona beach</a:t>
            </a:r>
            <a:r>
              <a:rPr lang="en-US" dirty="0" smtClean="0">
                <a:latin typeface="Cambria" pitchFamily="18" charset="0"/>
              </a:rPr>
              <a:t> and </a:t>
            </a:r>
            <a:r>
              <a:rPr lang="en-US" b="1" dirty="0">
                <a:latin typeface="Cambria" pitchFamily="18" charset="0"/>
              </a:rPr>
              <a:t>424%-555%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dirty="0" smtClean="0">
                <a:latin typeface="Cambria" pitchFamily="18" charset="0"/>
              </a:rPr>
              <a:t>in </a:t>
            </a:r>
            <a:r>
              <a:rPr lang="en-US" b="1" dirty="0" err="1" smtClean="0">
                <a:latin typeface="Cambria" pitchFamily="18" charset="0"/>
              </a:rPr>
              <a:t>Ceinturon</a:t>
            </a:r>
            <a:r>
              <a:rPr lang="en-US" b="1" dirty="0" smtClean="0">
                <a:latin typeface="Cambria" pitchFamily="18" charset="0"/>
              </a:rPr>
              <a:t> beach</a:t>
            </a:r>
            <a:r>
              <a:rPr lang="en-US" dirty="0" smtClean="0">
                <a:latin typeface="Cambria" pitchFamily="18" charset="0"/>
              </a:rPr>
              <a:t> without </a:t>
            </a:r>
            <a:r>
              <a:rPr lang="en-US" dirty="0" err="1">
                <a:latin typeface="Cambria" pitchFamily="18" charset="0"/>
              </a:rPr>
              <a:t>Posidonia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1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-14146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5.4. Effects of </a:t>
            </a:r>
            <a:r>
              <a:rPr lang="en-US" sz="2400" b="1" dirty="0" err="1">
                <a:latin typeface="Cambria" pitchFamily="18" charset="0"/>
              </a:rPr>
              <a:t>Posidonia</a:t>
            </a:r>
            <a:r>
              <a:rPr lang="en-US" sz="2400" b="1" dirty="0">
                <a:latin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</a:rPr>
              <a:t>seagrass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4" name="object 3"/>
          <p:cNvSpPr txBox="1">
            <a:spLocks noChangeArrowheads="1"/>
          </p:cNvSpPr>
          <p:nvPr/>
        </p:nvSpPr>
        <p:spPr bwMode="auto">
          <a:xfrm>
            <a:off x="304801" y="6265280"/>
            <a:ext cx="1371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Decadal storm</a:t>
            </a:r>
          </a:p>
        </p:txBody>
      </p:sp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1981199" y="6265280"/>
            <a:ext cx="17304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Tri-Decadal storm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2958757" y="3356662"/>
            <a:ext cx="11029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6685598" y="2228867"/>
            <a:ext cx="238220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 smtClean="0">
                <a:latin typeface="Cambria" pitchFamily="18" charset="0"/>
              </a:rPr>
              <a:t>V</a:t>
            </a:r>
            <a:r>
              <a:rPr lang="en-US" i="1" baseline="-25000" dirty="0" err="1" smtClean="0">
                <a:latin typeface="Cambria" pitchFamily="18" charset="0"/>
              </a:rPr>
              <a:t>c</a:t>
            </a:r>
            <a:r>
              <a:rPr lang="en-US" dirty="0" smtClean="0">
                <a:latin typeface="Cambria" pitchFamily="18" charset="0"/>
              </a:rPr>
              <a:t> boosted by </a:t>
            </a:r>
            <a:r>
              <a:rPr lang="en-US" b="1" dirty="0" smtClean="0">
                <a:latin typeface="Cambria" pitchFamily="18" charset="0"/>
              </a:rPr>
              <a:t>24.65%-184.5%</a:t>
            </a:r>
            <a:r>
              <a:rPr lang="en-US" dirty="0" smtClean="0">
                <a:latin typeface="Cambria" pitchFamily="18" charset="0"/>
              </a:rPr>
              <a:t> at </a:t>
            </a:r>
            <a:r>
              <a:rPr lang="en-US" b="1" dirty="0" err="1" smtClean="0">
                <a:latin typeface="Cambria" pitchFamily="18" charset="0"/>
              </a:rPr>
              <a:t>Ceinturon</a:t>
            </a:r>
            <a:r>
              <a:rPr lang="en-US" b="1" dirty="0" smtClean="0">
                <a:latin typeface="Cambria" pitchFamily="18" charset="0"/>
              </a:rPr>
              <a:t> beach</a:t>
            </a:r>
            <a:r>
              <a:rPr lang="en-US" dirty="0" smtClean="0">
                <a:latin typeface="Cambria" pitchFamily="18" charset="0"/>
              </a:rPr>
              <a:t> and by </a:t>
            </a:r>
            <a:r>
              <a:rPr lang="en-US" b="1" dirty="0" smtClean="0">
                <a:latin typeface="Cambria" pitchFamily="18" charset="0"/>
              </a:rPr>
              <a:t>38.29%-360.1%</a:t>
            </a:r>
            <a:r>
              <a:rPr lang="en-US" dirty="0" smtClean="0">
                <a:latin typeface="Cambria" pitchFamily="18" charset="0"/>
              </a:rPr>
              <a:t> at </a:t>
            </a:r>
            <a:r>
              <a:rPr lang="en-US" b="1" dirty="0" smtClean="0">
                <a:latin typeface="Cambria" pitchFamily="18" charset="0"/>
              </a:rPr>
              <a:t>Bona beach</a:t>
            </a:r>
            <a:r>
              <a:rPr lang="en-US" dirty="0" smtClean="0">
                <a:latin typeface="Cambria" pitchFamily="18" charset="0"/>
              </a:rPr>
              <a:t>. </a:t>
            </a:r>
          </a:p>
        </p:txBody>
      </p:sp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3657599" y="6265280"/>
            <a:ext cx="1676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Semi-Centennial storm</a:t>
            </a: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5386885" y="6265280"/>
            <a:ext cx="13801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Centennial storm</a:t>
            </a: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2845258" y="6014493"/>
            <a:ext cx="15601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No </a:t>
            </a:r>
            <a:r>
              <a:rPr lang="en-US" b="1" i="1" dirty="0" err="1" smtClean="0">
                <a:latin typeface="Cambria" pitchFamily="18" charset="0"/>
              </a:rPr>
              <a:t>Posidonia</a:t>
            </a:r>
            <a:endParaRPr lang="en-US" b="1" i="1" dirty="0" smtClean="0">
              <a:latin typeface="Cambria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3" r="1919" b="3739"/>
          <a:stretch/>
        </p:blipFill>
        <p:spPr>
          <a:xfrm>
            <a:off x="5197970" y="1102662"/>
            <a:ext cx="1487628" cy="22642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" y="1104947"/>
            <a:ext cx="2254824" cy="22619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r="1954" b="4074"/>
          <a:stretch/>
        </p:blipFill>
        <p:spPr>
          <a:xfrm>
            <a:off x="3705508" y="1104947"/>
            <a:ext cx="1476092" cy="22619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r="2980" b="4374"/>
          <a:stretch/>
        </p:blipFill>
        <p:spPr>
          <a:xfrm>
            <a:off x="2329308" y="1104947"/>
            <a:ext cx="1382376" cy="22619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3368" r="24851" b="6562"/>
          <a:stretch/>
        </p:blipFill>
        <p:spPr>
          <a:xfrm>
            <a:off x="5197970" y="3600068"/>
            <a:ext cx="1487628" cy="24679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3368" r="24391" b="6562"/>
          <a:stretch/>
        </p:blipFill>
        <p:spPr>
          <a:xfrm>
            <a:off x="2292022" y="3613861"/>
            <a:ext cx="1415694" cy="2453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t="3543" r="24629" b="6561"/>
          <a:stretch/>
        </p:blipFill>
        <p:spPr>
          <a:xfrm>
            <a:off x="3695947" y="3613861"/>
            <a:ext cx="1485653" cy="24530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3300" r="24970" b="7533"/>
          <a:stretch/>
        </p:blipFill>
        <p:spPr>
          <a:xfrm>
            <a:off x="304800" y="3600067"/>
            <a:ext cx="1494683" cy="2466805"/>
          </a:xfrm>
          <a:prstGeom prst="rect">
            <a:avLst/>
          </a:prstGeom>
        </p:spPr>
      </p:pic>
      <p:sp>
        <p:nvSpPr>
          <p:cNvPr id="19" name="object 3"/>
          <p:cNvSpPr txBox="1">
            <a:spLocks noChangeArrowheads="1"/>
          </p:cNvSpPr>
          <p:nvPr/>
        </p:nvSpPr>
        <p:spPr bwMode="auto">
          <a:xfrm>
            <a:off x="6733866" y="4572000"/>
            <a:ext cx="2365426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dirty="0" smtClean="0">
                <a:latin typeface="Cambria" pitchFamily="18" charset="0"/>
              </a:rPr>
              <a:t>“Vu Minh Tuan et al. </a:t>
            </a:r>
            <a:r>
              <a:rPr lang="en-US" sz="1600" dirty="0">
                <a:latin typeface="Cambria" pitchFamily="18" charset="0"/>
              </a:rPr>
              <a:t>(2017). </a:t>
            </a:r>
            <a:r>
              <a:rPr lang="en-US" sz="1600" i="1" dirty="0">
                <a:latin typeface="Cambria" pitchFamily="18" charset="0"/>
              </a:rPr>
              <a:t>Investigating the impacts of the regression of </a:t>
            </a:r>
            <a:r>
              <a:rPr lang="en-US" sz="1600" i="1" dirty="0" err="1">
                <a:latin typeface="Cambria" pitchFamily="18" charset="0"/>
              </a:rPr>
              <a:t>Posidonia</a:t>
            </a:r>
            <a:r>
              <a:rPr lang="en-US" sz="1600" i="1" dirty="0">
                <a:latin typeface="Cambria" pitchFamily="18" charset="0"/>
              </a:rPr>
              <a:t> </a:t>
            </a:r>
            <a:r>
              <a:rPr lang="en-US" sz="1600" i="1" dirty="0" err="1">
                <a:latin typeface="Cambria" pitchFamily="18" charset="0"/>
              </a:rPr>
              <a:t>oceanica</a:t>
            </a:r>
            <a:r>
              <a:rPr lang="en-US" sz="1600" i="1" dirty="0">
                <a:latin typeface="Cambria" pitchFamily="18" charset="0"/>
              </a:rPr>
              <a:t> on hydrodynamics and sediment transport in </a:t>
            </a:r>
            <a:r>
              <a:rPr lang="en-US" sz="1600" i="1" dirty="0" err="1">
                <a:latin typeface="Cambria" pitchFamily="18" charset="0"/>
              </a:rPr>
              <a:t>Giens</a:t>
            </a:r>
            <a:r>
              <a:rPr lang="en-US" sz="1600" i="1" dirty="0">
                <a:latin typeface="Cambria" pitchFamily="18" charset="0"/>
              </a:rPr>
              <a:t> Gulf</a:t>
            </a:r>
            <a:r>
              <a:rPr lang="en-US" sz="1600" dirty="0">
                <a:latin typeface="Cambria" pitchFamily="18" charset="0"/>
              </a:rPr>
              <a:t>. Ocean Engineering</a:t>
            </a:r>
            <a:r>
              <a:rPr lang="en-US" sz="1600" i="1" dirty="0">
                <a:latin typeface="Cambria" pitchFamily="18" charset="0"/>
              </a:rPr>
              <a:t>, </a:t>
            </a:r>
            <a:r>
              <a:rPr lang="en-US" sz="1600" dirty="0">
                <a:latin typeface="Cambria" pitchFamily="18" charset="0"/>
              </a:rPr>
              <a:t>146, 70-86</a:t>
            </a:r>
            <a:r>
              <a:rPr lang="en-US" sz="1600" dirty="0" smtClean="0">
                <a:latin typeface="Cambria" pitchFamily="18" charset="0"/>
              </a:rPr>
              <a:t>.”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6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5.5. Effects of beach nourishment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4953000" y="1482060"/>
            <a:ext cx="4114801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smtClean="0">
                <a:latin typeface="Cambria" pitchFamily="18" charset="0"/>
              </a:rPr>
              <a:t>H</a:t>
            </a:r>
            <a:r>
              <a:rPr lang="en-US" i="1" baseline="-25000" dirty="0" smtClean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in annual cases decreased by </a:t>
            </a:r>
            <a:r>
              <a:rPr lang="en-US" b="1" dirty="0" smtClean="0">
                <a:latin typeface="Cambria" pitchFamily="18" charset="0"/>
              </a:rPr>
              <a:t>6%-7</a:t>
            </a:r>
            <a:r>
              <a:rPr lang="en-US" b="1" dirty="0">
                <a:latin typeface="Cambria" pitchFamily="18" charset="0"/>
              </a:rPr>
              <a:t>% </a:t>
            </a:r>
            <a:r>
              <a:rPr lang="en-US" dirty="0">
                <a:latin typeface="Cambria" pitchFamily="18" charset="0"/>
              </a:rPr>
              <a:t>at </a:t>
            </a:r>
            <a:r>
              <a:rPr lang="en-US" b="1" dirty="0" err="1" smtClean="0">
                <a:latin typeface="Cambria" pitchFamily="18" charset="0"/>
              </a:rPr>
              <a:t>Ceinturon</a:t>
            </a:r>
            <a:r>
              <a:rPr lang="en-US" dirty="0" smtClean="0">
                <a:latin typeface="Cambria" pitchFamily="18" charset="0"/>
              </a:rPr>
              <a:t>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 smtClean="0">
                <a:latin typeface="Cambria" pitchFamily="18" charset="0"/>
              </a:rPr>
              <a:t>S</a:t>
            </a:r>
            <a:r>
              <a:rPr lang="en-US" i="1" baseline="-25000" dirty="0" err="1" smtClean="0">
                <a:latin typeface="Cambria" pitchFamily="18" charset="0"/>
              </a:rPr>
              <a:t>xy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inducing the </a:t>
            </a:r>
            <a:r>
              <a:rPr lang="en-US" dirty="0" err="1">
                <a:latin typeface="Cambria" pitchFamily="18" charset="0"/>
              </a:rPr>
              <a:t>longshore</a:t>
            </a:r>
            <a:r>
              <a:rPr lang="en-US" dirty="0">
                <a:latin typeface="Cambria" pitchFamily="18" charset="0"/>
              </a:rPr>
              <a:t> currents </a:t>
            </a:r>
            <a:r>
              <a:rPr lang="en-US" dirty="0" smtClean="0">
                <a:latin typeface="Cambria" pitchFamily="18" charset="0"/>
              </a:rPr>
              <a:t>receded </a:t>
            </a:r>
            <a:r>
              <a:rPr lang="en-US" dirty="0">
                <a:latin typeface="Cambria" pitchFamily="18" charset="0"/>
              </a:rPr>
              <a:t>by </a:t>
            </a:r>
            <a:r>
              <a:rPr lang="en-US" b="1" dirty="0">
                <a:latin typeface="Cambria" pitchFamily="18" charset="0"/>
              </a:rPr>
              <a:t>20%</a:t>
            </a:r>
            <a:r>
              <a:rPr lang="en-US" dirty="0">
                <a:latin typeface="Cambria" pitchFamily="18" charset="0"/>
              </a:rPr>
              <a:t> at </a:t>
            </a:r>
            <a:r>
              <a:rPr lang="en-US" b="1" dirty="0" err="1" smtClean="0">
                <a:latin typeface="Cambria" pitchFamily="18" charset="0"/>
              </a:rPr>
              <a:t>Ceinturon</a:t>
            </a:r>
            <a:r>
              <a:rPr lang="en-US" dirty="0" smtClean="0">
                <a:latin typeface="Cambria" pitchFamily="18" charset="0"/>
              </a:rPr>
              <a:t>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95344" y="3659130"/>
            <a:ext cx="45676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Modeled </a:t>
            </a:r>
            <a:r>
              <a:rPr lang="en-US" i="1" dirty="0">
                <a:latin typeface="Cambria" pitchFamily="18" charset="0"/>
              </a:rPr>
              <a:t>cross-shore variations in </a:t>
            </a:r>
            <a:r>
              <a:rPr lang="en-US" i="1" dirty="0" smtClean="0">
                <a:latin typeface="Cambria" pitchFamily="18" charset="0"/>
              </a:rPr>
              <a:t>wave height</a:t>
            </a:r>
            <a:endParaRPr lang="en-US" i="1" dirty="0">
              <a:latin typeface="Cambria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5668" r="7780"/>
          <a:stretch/>
        </p:blipFill>
        <p:spPr bwMode="auto">
          <a:xfrm>
            <a:off x="0" y="1043616"/>
            <a:ext cx="4953000" cy="2690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508822" y="1143000"/>
            <a:ext cx="105321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23" name="object 3"/>
          <p:cNvSpPr txBox="1">
            <a:spLocks noChangeArrowheads="1"/>
          </p:cNvSpPr>
          <p:nvPr/>
        </p:nvSpPr>
        <p:spPr bwMode="auto">
          <a:xfrm>
            <a:off x="4953001" y="4551402"/>
            <a:ext cx="411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largest reduction of </a:t>
            </a:r>
            <a:r>
              <a:rPr lang="en-US" b="1" dirty="0">
                <a:latin typeface="Cambria" pitchFamily="18" charset="0"/>
              </a:rPr>
              <a:t>12.8%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of </a:t>
            </a:r>
            <a:r>
              <a:rPr lang="en-US" i="1" dirty="0" err="1">
                <a:latin typeface="Cambria" pitchFamily="18" charset="0"/>
              </a:rPr>
              <a:t>V</a:t>
            </a:r>
            <a:r>
              <a:rPr lang="en-US" i="1" baseline="-25000" dirty="0" err="1">
                <a:latin typeface="Cambria" pitchFamily="18" charset="0"/>
              </a:rPr>
              <a:t>c</a:t>
            </a:r>
            <a:r>
              <a:rPr lang="en-US" dirty="0" smtClean="0">
                <a:latin typeface="Cambria" pitchFamily="18" charset="0"/>
              </a:rPr>
              <a:t> caused </a:t>
            </a:r>
            <a:r>
              <a:rPr lang="en-US" dirty="0">
                <a:latin typeface="Cambria" pitchFamily="18" charset="0"/>
              </a:rPr>
              <a:t>by the </a:t>
            </a:r>
            <a:r>
              <a:rPr lang="en-US" dirty="0" smtClean="0">
                <a:latin typeface="Cambria" pitchFamily="18" charset="0"/>
              </a:rPr>
              <a:t>SE winds </a:t>
            </a:r>
            <a:r>
              <a:rPr lang="en-US" dirty="0">
                <a:latin typeface="Cambria" pitchFamily="18" charset="0"/>
              </a:rPr>
              <a:t>in </a:t>
            </a:r>
            <a:r>
              <a:rPr lang="en-US" b="1" dirty="0" err="1" smtClean="0">
                <a:latin typeface="Cambria" pitchFamily="18" charset="0"/>
              </a:rPr>
              <a:t>Ceinturon</a:t>
            </a:r>
            <a:r>
              <a:rPr lang="en-US" dirty="0" smtClean="0">
                <a:latin typeface="Cambria" pitchFamily="18" charset="0"/>
              </a:rPr>
              <a:t>. </a:t>
            </a:r>
          </a:p>
        </p:txBody>
      </p:sp>
      <p:sp>
        <p:nvSpPr>
          <p:cNvPr id="24" name="object 3"/>
          <p:cNvSpPr txBox="1">
            <a:spLocks noChangeArrowheads="1"/>
          </p:cNvSpPr>
          <p:nvPr/>
        </p:nvSpPr>
        <p:spPr bwMode="auto">
          <a:xfrm>
            <a:off x="190500" y="6580227"/>
            <a:ext cx="45719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Modeled </a:t>
            </a:r>
            <a:r>
              <a:rPr lang="en-US" i="1" dirty="0">
                <a:latin typeface="Cambria" pitchFamily="18" charset="0"/>
              </a:rPr>
              <a:t>cross-shore variations in </a:t>
            </a:r>
            <a:r>
              <a:rPr lang="en-US" i="1" dirty="0" smtClean="0">
                <a:latin typeface="Cambria" pitchFamily="18" charset="0"/>
              </a:rPr>
              <a:t>current speed</a:t>
            </a:r>
            <a:endParaRPr lang="en-US" i="1" dirty="0"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073" r="7781"/>
          <a:stretch/>
        </p:blipFill>
        <p:spPr bwMode="auto">
          <a:xfrm>
            <a:off x="0" y="3936129"/>
            <a:ext cx="4953000" cy="2644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object 3"/>
          <p:cNvSpPr txBox="1">
            <a:spLocks noChangeArrowheads="1"/>
          </p:cNvSpPr>
          <p:nvPr/>
        </p:nvSpPr>
        <p:spPr bwMode="auto">
          <a:xfrm>
            <a:off x="3366390" y="3993668"/>
            <a:ext cx="105321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5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animBg="1"/>
      <p:bldP spid="24" grpId="0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5.5. Effects of beach nourishment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423861" y="3733800"/>
            <a:ext cx="4419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Modeled </a:t>
            </a:r>
            <a:r>
              <a:rPr lang="en-US" i="1" dirty="0">
                <a:latin typeface="Cambria" pitchFamily="18" charset="0"/>
              </a:rPr>
              <a:t>cross-shore variations in </a:t>
            </a:r>
            <a:r>
              <a:rPr lang="en-US" i="1" dirty="0" smtClean="0">
                <a:latin typeface="Cambria" pitchFamily="18" charset="0"/>
              </a:rPr>
              <a:t>wave height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5257799" y="1600200"/>
            <a:ext cx="3810001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smtClean="0">
                <a:latin typeface="Cambria" pitchFamily="18" charset="0"/>
              </a:rPr>
              <a:t>H</a:t>
            </a:r>
            <a:r>
              <a:rPr lang="en-US" i="1" baseline="-25000" dirty="0" smtClean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reduces </a:t>
            </a:r>
            <a:r>
              <a:rPr lang="en-US" dirty="0">
                <a:latin typeface="Cambria" pitchFamily="18" charset="0"/>
              </a:rPr>
              <a:t>by </a:t>
            </a:r>
            <a:r>
              <a:rPr lang="en-US" b="1" dirty="0" smtClean="0">
                <a:latin typeface="Cambria" pitchFamily="18" charset="0"/>
              </a:rPr>
              <a:t>3%-</a:t>
            </a:r>
            <a:r>
              <a:rPr lang="en-US" b="1" dirty="0">
                <a:latin typeface="Cambria" pitchFamily="18" charset="0"/>
              </a:rPr>
              <a:t>13.9% </a:t>
            </a:r>
            <a:r>
              <a:rPr lang="en-US" dirty="0">
                <a:latin typeface="Cambria" pitchFamily="18" charset="0"/>
              </a:rPr>
              <a:t>in the winter , </a:t>
            </a:r>
            <a:endParaRPr lang="en-US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>
                <a:latin typeface="Cambria" pitchFamily="18" charset="0"/>
              </a:rPr>
              <a:t>H</a:t>
            </a:r>
            <a:r>
              <a:rPr lang="en-US" i="1" baseline="-25000" dirty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in </a:t>
            </a:r>
            <a:r>
              <a:rPr lang="en-US" dirty="0">
                <a:latin typeface="Cambria" pitchFamily="18" charset="0"/>
              </a:rPr>
              <a:t>the summer increases slightly </a:t>
            </a:r>
            <a:r>
              <a:rPr lang="en-US" dirty="0" smtClean="0">
                <a:latin typeface="Cambria" pitchFamily="18" charset="0"/>
              </a:rPr>
              <a:t>by </a:t>
            </a:r>
            <a:r>
              <a:rPr lang="en-US" b="1" dirty="0" smtClean="0">
                <a:latin typeface="Cambria" pitchFamily="18" charset="0"/>
              </a:rPr>
              <a:t>3.41%</a:t>
            </a:r>
            <a:r>
              <a:rPr lang="en-US" dirty="0" smtClean="0">
                <a:latin typeface="Cambria" pitchFamily="18" charset="0"/>
              </a:rPr>
              <a:t> in </a:t>
            </a:r>
            <a:r>
              <a:rPr lang="en-US" dirty="0" err="1" smtClean="0">
                <a:latin typeface="Cambria" pitchFamily="18" charset="0"/>
              </a:rPr>
              <a:t>Ceinturon</a:t>
            </a:r>
            <a:r>
              <a:rPr lang="en-US" dirty="0" smtClean="0">
                <a:latin typeface="Cambria" pitchFamily="18" charset="0"/>
              </a:rPr>
              <a:t> beach.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5294" r="7633"/>
          <a:stretch/>
        </p:blipFill>
        <p:spPr bwMode="auto">
          <a:xfrm>
            <a:off x="9524" y="990600"/>
            <a:ext cx="5248275" cy="2802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object 3"/>
          <p:cNvSpPr txBox="1">
            <a:spLocks noChangeArrowheads="1"/>
          </p:cNvSpPr>
          <p:nvPr/>
        </p:nvSpPr>
        <p:spPr bwMode="auto">
          <a:xfrm>
            <a:off x="2483227" y="1089982"/>
            <a:ext cx="105321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5257799" y="4904601"/>
            <a:ext cx="3810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 smtClean="0">
                <a:latin typeface="Cambria" pitchFamily="18" charset="0"/>
              </a:rPr>
              <a:t>V</a:t>
            </a:r>
            <a:r>
              <a:rPr lang="en-US" i="1" baseline="-25000" dirty="0" err="1" smtClean="0">
                <a:latin typeface="Cambria" pitchFamily="18" charset="0"/>
              </a:rPr>
              <a:t>c</a:t>
            </a:r>
            <a:r>
              <a:rPr lang="en-US" dirty="0" smtClean="0">
                <a:latin typeface="Cambria" pitchFamily="18" charset="0"/>
              </a:rPr>
              <a:t> decreases by maximum </a:t>
            </a:r>
            <a:r>
              <a:rPr lang="en-US" b="1" dirty="0">
                <a:latin typeface="Cambria" pitchFamily="18" charset="0"/>
              </a:rPr>
              <a:t>6.5% </a:t>
            </a:r>
            <a:r>
              <a:rPr lang="en-US" dirty="0" smtClean="0">
                <a:latin typeface="Cambria" pitchFamily="18" charset="0"/>
              </a:rPr>
              <a:t>in </a:t>
            </a:r>
            <a:r>
              <a:rPr lang="en-US" dirty="0" err="1" smtClean="0">
                <a:latin typeface="Cambria" pitchFamily="18" charset="0"/>
              </a:rPr>
              <a:t>Ceinturon</a:t>
            </a:r>
            <a:r>
              <a:rPr lang="en-US" dirty="0" smtClean="0">
                <a:latin typeface="Cambria" pitchFamily="18" charset="0"/>
              </a:rPr>
              <a:t> beach in both the winter and summer. </a:t>
            </a:r>
          </a:p>
        </p:txBody>
      </p:sp>
      <p:sp>
        <p:nvSpPr>
          <p:cNvPr id="21" name="object 3"/>
          <p:cNvSpPr txBox="1">
            <a:spLocks noChangeArrowheads="1"/>
          </p:cNvSpPr>
          <p:nvPr/>
        </p:nvSpPr>
        <p:spPr bwMode="auto">
          <a:xfrm>
            <a:off x="271461" y="6588493"/>
            <a:ext cx="4724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Modeled </a:t>
            </a:r>
            <a:r>
              <a:rPr lang="en-US" i="1" dirty="0">
                <a:latin typeface="Cambria" pitchFamily="18" charset="0"/>
              </a:rPr>
              <a:t>cross-shore variations in </a:t>
            </a:r>
            <a:r>
              <a:rPr lang="en-US" i="1" dirty="0" smtClean="0">
                <a:latin typeface="Cambria" pitchFamily="18" charset="0"/>
              </a:rPr>
              <a:t>current speed</a:t>
            </a:r>
            <a:endParaRPr lang="en-US" i="1" dirty="0">
              <a:latin typeface="Cambria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t="5776" r="7888"/>
          <a:stretch/>
        </p:blipFill>
        <p:spPr bwMode="auto">
          <a:xfrm>
            <a:off x="9525" y="4010800"/>
            <a:ext cx="5248274" cy="2618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object 3"/>
          <p:cNvSpPr txBox="1">
            <a:spLocks noChangeArrowheads="1"/>
          </p:cNvSpPr>
          <p:nvPr/>
        </p:nvSpPr>
        <p:spPr bwMode="auto">
          <a:xfrm>
            <a:off x="914400" y="4109200"/>
            <a:ext cx="105321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6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1" grpId="0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5.5. Effects of beach nourishment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5257800" y="17526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>
                <a:latin typeface="Cambria" pitchFamily="18" charset="0"/>
              </a:rPr>
              <a:t>H</a:t>
            </a:r>
            <a:r>
              <a:rPr lang="en-US" i="1" baseline="-25000" dirty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decreased by </a:t>
            </a:r>
            <a:r>
              <a:rPr lang="en-US" b="1" dirty="0">
                <a:latin typeface="Cambria" pitchFamily="18" charset="0"/>
              </a:rPr>
              <a:t>12%-14% </a:t>
            </a:r>
            <a:r>
              <a:rPr lang="en-US" dirty="0">
                <a:latin typeface="Cambria" pitchFamily="18" charset="0"/>
              </a:rPr>
              <a:t>in </a:t>
            </a:r>
            <a:r>
              <a:rPr lang="en-US" b="1" dirty="0" err="1">
                <a:latin typeface="Cambria" pitchFamily="18" charset="0"/>
              </a:rPr>
              <a:t>Ceinturon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smtClean="0">
                <a:latin typeface="Cambria" pitchFamily="18" charset="0"/>
              </a:rPr>
              <a:t>beach </a:t>
            </a:r>
            <a:r>
              <a:rPr lang="en-US" dirty="0">
                <a:latin typeface="Cambria" pitchFamily="18" charset="0"/>
              </a:rPr>
              <a:t>in all storm scenarios</a:t>
            </a:r>
            <a:r>
              <a:rPr lang="en-US" dirty="0" smtClean="0">
                <a:latin typeface="Cambria" pitchFamily="18" charset="0"/>
              </a:rPr>
              <a:t>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457200" y="3657600"/>
            <a:ext cx="4419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Modeled </a:t>
            </a:r>
            <a:r>
              <a:rPr lang="en-US" i="1" dirty="0">
                <a:latin typeface="Cambria" pitchFamily="18" charset="0"/>
              </a:rPr>
              <a:t>cross-shore variations in </a:t>
            </a:r>
            <a:r>
              <a:rPr lang="en-US" i="1" dirty="0" smtClean="0">
                <a:latin typeface="Cambria" pitchFamily="18" charset="0"/>
              </a:rPr>
              <a:t>wave height</a:t>
            </a:r>
            <a:endParaRPr lang="en-US" i="1" dirty="0">
              <a:latin typeface="Cambria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5466" r="7460"/>
          <a:stretch/>
        </p:blipFill>
        <p:spPr bwMode="auto">
          <a:xfrm>
            <a:off x="0" y="1055132"/>
            <a:ext cx="5181600" cy="2636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2667000" y="1142999"/>
            <a:ext cx="105321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5257801" y="46482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 smtClean="0">
                <a:latin typeface="Cambria" pitchFamily="18" charset="0"/>
              </a:rPr>
              <a:t>V</a:t>
            </a:r>
            <a:r>
              <a:rPr lang="en-US" i="1" baseline="-25000" dirty="0" err="1" smtClean="0">
                <a:latin typeface="Cambria" pitchFamily="18" charset="0"/>
              </a:rPr>
              <a:t>c</a:t>
            </a:r>
            <a:r>
              <a:rPr lang="en-US" dirty="0" smtClean="0">
                <a:latin typeface="Cambria" pitchFamily="18" charset="0"/>
              </a:rPr>
              <a:t> in the stormy cases almost reduced by beach nourishment in </a:t>
            </a:r>
            <a:r>
              <a:rPr lang="en-US" dirty="0" err="1" smtClean="0">
                <a:latin typeface="Cambria" pitchFamily="18" charset="0"/>
              </a:rPr>
              <a:t>Ceinturon</a:t>
            </a:r>
            <a:r>
              <a:rPr lang="en-US" dirty="0" smtClean="0">
                <a:latin typeface="Cambria" pitchFamily="18" charset="0"/>
              </a:rPr>
              <a:t>. 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5668" r="7781"/>
          <a:stretch/>
        </p:blipFill>
        <p:spPr bwMode="auto">
          <a:xfrm>
            <a:off x="0" y="3934599"/>
            <a:ext cx="5181600" cy="2622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object 3"/>
          <p:cNvSpPr txBox="1">
            <a:spLocks noChangeArrowheads="1"/>
          </p:cNvSpPr>
          <p:nvPr/>
        </p:nvSpPr>
        <p:spPr bwMode="auto">
          <a:xfrm>
            <a:off x="2819400" y="4048211"/>
            <a:ext cx="105321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23" name="object 3"/>
          <p:cNvSpPr txBox="1">
            <a:spLocks noChangeArrowheads="1"/>
          </p:cNvSpPr>
          <p:nvPr/>
        </p:nvSpPr>
        <p:spPr bwMode="auto">
          <a:xfrm>
            <a:off x="131396" y="6557575"/>
            <a:ext cx="46855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Modeled </a:t>
            </a:r>
            <a:r>
              <a:rPr lang="en-US" i="1" dirty="0">
                <a:latin typeface="Cambria" pitchFamily="18" charset="0"/>
              </a:rPr>
              <a:t>cross-shore variations in </a:t>
            </a:r>
            <a:r>
              <a:rPr lang="en-US" i="1" dirty="0" smtClean="0">
                <a:latin typeface="Cambria" pitchFamily="18" charset="0"/>
              </a:rPr>
              <a:t>current speed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00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animBg="1"/>
      <p:bldP spid="22" grpId="0" animBg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5. DISCUSSION OF HD AND ST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5.5. Effects of beach nourishment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1020500" y="5999202"/>
            <a:ext cx="7162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Beach </a:t>
            </a:r>
            <a:r>
              <a:rPr lang="en-US" i="1" dirty="0">
                <a:latin typeface="Cambria" pitchFamily="18" charset="0"/>
              </a:rPr>
              <a:t>profile </a:t>
            </a:r>
            <a:r>
              <a:rPr lang="en-US" i="1" dirty="0" smtClean="0">
                <a:latin typeface="Cambria" pitchFamily="18" charset="0"/>
              </a:rPr>
              <a:t>evolution of Central </a:t>
            </a:r>
            <a:r>
              <a:rPr lang="en-US" i="1" dirty="0" err="1" smtClean="0">
                <a:latin typeface="Cambria" pitchFamily="18" charset="0"/>
              </a:rPr>
              <a:t>Ceinturon</a:t>
            </a:r>
            <a:r>
              <a:rPr lang="en-US" i="1" dirty="0" smtClean="0">
                <a:latin typeface="Cambria" pitchFamily="18" charset="0"/>
              </a:rPr>
              <a:t> with and without nourishment 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22" name="object 3"/>
          <p:cNvSpPr txBox="1">
            <a:spLocks noChangeArrowheads="1"/>
          </p:cNvSpPr>
          <p:nvPr/>
        </p:nvSpPr>
        <p:spPr bwMode="auto">
          <a:xfrm>
            <a:off x="-37024" y="6276201"/>
            <a:ext cx="90631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Beach nourishment not enough for protection of beach and only effective in short-term with ordinary wave cases.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828"/>
            <a:ext cx="9144000" cy="49449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1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762000"/>
            <a:ext cx="8839200" cy="33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6.1. Key design considerations for protective measure</a:t>
            </a:r>
            <a:endParaRPr lang="en-US" sz="2400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000" dirty="0" smtClean="0">
                <a:latin typeface="Cambria" pitchFamily="18" charset="0"/>
              </a:rPr>
              <a:t>Reducing </a:t>
            </a:r>
            <a:r>
              <a:rPr lang="en-US" sz="2000" dirty="0">
                <a:latin typeface="Cambria" pitchFamily="18" charset="0"/>
              </a:rPr>
              <a:t>the hydraulic loading </a:t>
            </a:r>
            <a:r>
              <a:rPr lang="en-US" sz="2000" dirty="0" smtClean="0">
                <a:latin typeface="Cambria" pitchFamily="18" charset="0"/>
              </a:rPr>
              <a:t>to </a:t>
            </a:r>
            <a:r>
              <a:rPr lang="en-US" sz="2000" dirty="0">
                <a:latin typeface="Cambria" pitchFamily="18" charset="0"/>
              </a:rPr>
              <a:t>a required </a:t>
            </a:r>
            <a:r>
              <a:rPr lang="en-US" sz="2000" dirty="0" smtClean="0">
                <a:latin typeface="Cambria" pitchFamily="18" charset="0"/>
              </a:rPr>
              <a:t>level.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000" dirty="0" smtClean="0">
                <a:latin typeface="Cambria" pitchFamily="18" charset="0"/>
              </a:rPr>
              <a:t>Mitigating </a:t>
            </a:r>
            <a:r>
              <a:rPr lang="en-US" sz="2000" dirty="0">
                <a:latin typeface="Cambria" pitchFamily="18" charset="0"/>
              </a:rPr>
              <a:t>erosion on an existing </a:t>
            </a:r>
            <a:r>
              <a:rPr lang="en-US" sz="2000" dirty="0" smtClean="0">
                <a:latin typeface="Cambria" pitchFamily="18" charset="0"/>
              </a:rPr>
              <a:t>beach.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000" dirty="0" smtClean="0">
                <a:latin typeface="Cambria" pitchFamily="18" charset="0"/>
              </a:rPr>
              <a:t>Diminishing the blockage of littoral sediment drift and sediment trapping.</a:t>
            </a:r>
            <a:endParaRPr lang="en-US" sz="20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000" dirty="0" smtClean="0">
                <a:latin typeface="Cambria" pitchFamily="18" charset="0"/>
              </a:rPr>
              <a:t>Without </a:t>
            </a:r>
            <a:r>
              <a:rPr lang="en-US" sz="2000" dirty="0">
                <a:latin typeface="Cambria" pitchFamily="18" charset="0"/>
              </a:rPr>
              <a:t>destroying or reducing beach amenity or </a:t>
            </a:r>
            <a:r>
              <a:rPr lang="en-US" sz="2000" dirty="0" smtClean="0">
                <a:latin typeface="Cambria" pitchFamily="18" charset="0"/>
              </a:rPr>
              <a:t>aesthetics.</a:t>
            </a:r>
            <a:endParaRPr lang="en-US" sz="20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000" dirty="0" smtClean="0">
                <a:latin typeface="Cambria" pitchFamily="18" charset="0"/>
              </a:rPr>
              <a:t>Providing </a:t>
            </a:r>
            <a:r>
              <a:rPr lang="en-US" sz="2000" dirty="0">
                <a:latin typeface="Cambria" pitchFamily="18" charset="0"/>
              </a:rPr>
              <a:t>water flow </a:t>
            </a:r>
            <a:r>
              <a:rPr lang="en-US" sz="2000" dirty="0" smtClean="0">
                <a:latin typeface="Cambria" pitchFamily="18" charset="0"/>
              </a:rPr>
              <a:t>circulation. </a:t>
            </a:r>
            <a:endParaRPr lang="en-US" sz="20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000" dirty="0" smtClean="0">
                <a:latin typeface="Cambria" pitchFamily="18" charset="0"/>
              </a:rPr>
              <a:t>Easy </a:t>
            </a:r>
            <a:r>
              <a:rPr lang="en-US" sz="2000" dirty="0">
                <a:latin typeface="Cambria" pitchFamily="18" charset="0"/>
              </a:rPr>
              <a:t>to install and can be constructed </a:t>
            </a:r>
            <a:r>
              <a:rPr lang="en-US" sz="2000" dirty="0" smtClean="0">
                <a:latin typeface="Cambria" pitchFamily="18" charset="0"/>
              </a:rPr>
              <a:t>locally, </a:t>
            </a:r>
            <a:r>
              <a:rPr lang="en-US" sz="2000" dirty="0">
                <a:latin typeface="Cambria" pitchFamily="18" charset="0"/>
              </a:rPr>
              <a:t>relatively cheap, </a:t>
            </a:r>
            <a:r>
              <a:rPr lang="en-US" sz="2000" dirty="0" smtClean="0">
                <a:latin typeface="Cambria" pitchFamily="18" charset="0"/>
              </a:rPr>
              <a:t>suitable </a:t>
            </a:r>
            <a:r>
              <a:rPr lang="en-US" sz="2000" dirty="0">
                <a:latin typeface="Cambria" pitchFamily="18" charset="0"/>
              </a:rPr>
              <a:t>for weak soil and flexible to allow for </a:t>
            </a:r>
            <a:r>
              <a:rPr lang="en-US" sz="2000" dirty="0" smtClean="0">
                <a:latin typeface="Cambria" pitchFamily="18" charset="0"/>
              </a:rPr>
              <a:t>settlements.</a:t>
            </a:r>
            <a:endParaRPr lang="en-US" sz="20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000" dirty="0" smtClean="0">
                <a:latin typeface="Cambria" pitchFamily="18" charset="0"/>
              </a:rPr>
              <a:t>Avoiding the negative impacts on </a:t>
            </a:r>
            <a:r>
              <a:rPr lang="en-US" sz="2000" dirty="0" err="1">
                <a:latin typeface="Cambria" pitchFamily="18" charset="0"/>
              </a:rPr>
              <a:t>Posidonia</a:t>
            </a:r>
            <a:r>
              <a:rPr lang="en-US" sz="2000" dirty="0">
                <a:latin typeface="Cambria" pitchFamily="18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3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3188"/>
            <a:ext cx="6096000" cy="430212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1. INTRODUCTION</a:t>
            </a:r>
            <a:endParaRPr spc="-30" dirty="0"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4" r="21724" b="24516"/>
          <a:stretch/>
        </p:blipFill>
        <p:spPr>
          <a:xfrm>
            <a:off x="4038600" y="1268148"/>
            <a:ext cx="5105400" cy="21236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3" t="34080"/>
          <a:stretch/>
        </p:blipFill>
        <p:spPr>
          <a:xfrm>
            <a:off x="4025660" y="1595060"/>
            <a:ext cx="5118340" cy="2675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48798" r="16510" b="21768"/>
          <a:stretch/>
        </p:blipFill>
        <p:spPr>
          <a:xfrm>
            <a:off x="4025660" y="1960578"/>
            <a:ext cx="5105400" cy="18414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30967" r="11131" b="8325"/>
          <a:stretch/>
        </p:blipFill>
        <p:spPr>
          <a:xfrm>
            <a:off x="4038600" y="2210614"/>
            <a:ext cx="5096774" cy="2375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 b="15143"/>
          <a:stretch/>
        </p:blipFill>
        <p:spPr>
          <a:xfrm>
            <a:off x="4029973" y="2792148"/>
            <a:ext cx="5096774" cy="2117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1" b="6037"/>
          <a:stretch/>
        </p:blipFill>
        <p:spPr>
          <a:xfrm>
            <a:off x="4038600" y="3864393"/>
            <a:ext cx="5118340" cy="2170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" y="1344348"/>
            <a:ext cx="3898678" cy="5513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163748"/>
            <a:ext cx="5105400" cy="269425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3657600" y="1854888"/>
            <a:ext cx="2667000" cy="5029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38600" y="1267405"/>
            <a:ext cx="4724400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mbria" pitchFamily="18" charset="0"/>
              </a:rPr>
              <a:t>The 100m-long jetty in the left bank of </a:t>
            </a:r>
            <a:r>
              <a:rPr lang="en-US" sz="1400" i="1" dirty="0" err="1" smtClean="0">
                <a:latin typeface="Cambria" pitchFamily="18" charset="0"/>
              </a:rPr>
              <a:t>Gapeau</a:t>
            </a:r>
            <a:r>
              <a:rPr lang="en-US" sz="1400" i="1" dirty="0" smtClean="0">
                <a:latin typeface="Cambria" pitchFamily="18" charset="0"/>
              </a:rPr>
              <a:t> river in 1960</a:t>
            </a:r>
            <a:endParaRPr lang="en-US" sz="1400" i="1" dirty="0">
              <a:latin typeface="Cambria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276600" y="1953948"/>
            <a:ext cx="2776987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38600" y="1595060"/>
            <a:ext cx="4953000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mbria" pitchFamily="18" charset="0"/>
              </a:rPr>
              <a:t>The 500m-long riprap in the right bank of </a:t>
            </a:r>
            <a:r>
              <a:rPr lang="en-US" sz="1400" i="1" dirty="0" err="1" smtClean="0">
                <a:latin typeface="Cambria" pitchFamily="18" charset="0"/>
              </a:rPr>
              <a:t>Gapeau</a:t>
            </a:r>
            <a:r>
              <a:rPr lang="en-US" sz="1400" i="1" dirty="0" smtClean="0">
                <a:latin typeface="Cambria" pitchFamily="18" charset="0"/>
              </a:rPr>
              <a:t> river in 1965</a:t>
            </a:r>
            <a:endParaRPr lang="en-US" sz="1400" i="1" dirty="0">
              <a:latin typeface="Cambria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438400" y="2792148"/>
            <a:ext cx="33528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038600" y="1902837"/>
            <a:ext cx="3344174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mbria" pitchFamily="18" charset="0"/>
              </a:rPr>
              <a:t>The jetties of </a:t>
            </a:r>
            <a:r>
              <a:rPr lang="en-US" sz="1400" i="1" dirty="0" err="1" smtClean="0">
                <a:latin typeface="Cambria" pitchFamily="18" charset="0"/>
              </a:rPr>
              <a:t>Roubaud</a:t>
            </a:r>
            <a:r>
              <a:rPr lang="en-US" sz="1400" i="1" dirty="0" smtClean="0">
                <a:latin typeface="Cambria" pitchFamily="18" charset="0"/>
              </a:rPr>
              <a:t> river in 1955-1960</a:t>
            </a:r>
            <a:endParaRPr lang="en-US" sz="1400" i="1" dirty="0">
              <a:latin typeface="Cambria" pitchFamily="18" charset="0"/>
            </a:endParaRPr>
          </a:p>
        </p:txBody>
      </p:sp>
      <p:sp>
        <p:nvSpPr>
          <p:cNvPr id="36" name="Right Brace 35"/>
          <p:cNvSpPr/>
          <p:nvPr/>
        </p:nvSpPr>
        <p:spPr>
          <a:xfrm>
            <a:off x="2209800" y="2868348"/>
            <a:ext cx="228600" cy="381000"/>
          </a:xfrm>
          <a:prstGeom prst="rightBrace">
            <a:avLst/>
          </a:prstGeom>
          <a:ln w="19050">
            <a:solidFill>
              <a:srgbClr val="FF0000"/>
            </a:solidFill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395987" y="3096948"/>
            <a:ext cx="3395213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038600" y="2210614"/>
            <a:ext cx="4419600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mbria" pitchFamily="18" charset="0"/>
              </a:rPr>
              <a:t>Four 50m-long </a:t>
            </a:r>
            <a:r>
              <a:rPr lang="en-US" sz="1400" i="1" dirty="0" err="1" smtClean="0">
                <a:latin typeface="Cambria" pitchFamily="18" charset="0"/>
              </a:rPr>
              <a:t>groynes</a:t>
            </a:r>
            <a:r>
              <a:rPr lang="en-US" sz="1400" i="1" dirty="0" smtClean="0">
                <a:latin typeface="Cambria" pitchFamily="18" charset="0"/>
              </a:rPr>
              <a:t> in North </a:t>
            </a:r>
            <a:r>
              <a:rPr lang="en-US" sz="1400" i="1" dirty="0" err="1" smtClean="0">
                <a:latin typeface="Cambria" pitchFamily="18" charset="0"/>
              </a:rPr>
              <a:t>Ceinturon</a:t>
            </a:r>
            <a:r>
              <a:rPr lang="en-US" sz="1400" i="1" dirty="0" smtClean="0">
                <a:latin typeface="Cambria" pitchFamily="18" charset="0"/>
              </a:rPr>
              <a:t> in 1978-1982</a:t>
            </a:r>
            <a:endParaRPr lang="en-US" sz="1400" i="1" dirty="0">
              <a:latin typeface="Cambria" pitchFamily="18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013061" y="4271035"/>
            <a:ext cx="3134752" cy="940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29973" y="2792148"/>
            <a:ext cx="1837427" cy="7386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mbria" pitchFamily="18" charset="0"/>
              </a:rPr>
              <a:t>First basin in 1952</a:t>
            </a:r>
          </a:p>
          <a:p>
            <a:r>
              <a:rPr lang="en-US" sz="1400" i="1" dirty="0" smtClean="0">
                <a:latin typeface="Cambria" pitchFamily="18" charset="0"/>
              </a:rPr>
              <a:t>Second basin in 1960,</a:t>
            </a:r>
          </a:p>
          <a:p>
            <a:r>
              <a:rPr lang="en-US" sz="1400" i="1" dirty="0" smtClean="0">
                <a:latin typeface="Cambria" pitchFamily="18" charset="0"/>
              </a:rPr>
              <a:t>Third basin in 1973</a:t>
            </a:r>
            <a:endParaRPr lang="en-US" sz="1400" i="1" dirty="0">
              <a:latin typeface="Cambria" pitchFamily="18" charset="0"/>
            </a:endParaRPr>
          </a:p>
        </p:txBody>
      </p:sp>
      <p:sp>
        <p:nvSpPr>
          <p:cNvPr id="45" name="Right Brace 44"/>
          <p:cNvSpPr/>
          <p:nvPr/>
        </p:nvSpPr>
        <p:spPr>
          <a:xfrm>
            <a:off x="1447800" y="4803540"/>
            <a:ext cx="228600" cy="427008"/>
          </a:xfrm>
          <a:prstGeom prst="rightBrace">
            <a:avLst/>
          </a:prstGeom>
          <a:ln w="19050">
            <a:solidFill>
              <a:srgbClr val="FF0000"/>
            </a:solidFill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291087" y="4951451"/>
            <a:ext cx="4419600" cy="7558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025660" y="3864393"/>
            <a:ext cx="3344174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mbria" pitchFamily="18" charset="0"/>
              </a:rPr>
              <a:t>The jetties of La </a:t>
            </a:r>
            <a:r>
              <a:rPr lang="en-US" sz="1400" i="1" dirty="0" err="1" smtClean="0">
                <a:latin typeface="Cambria" pitchFamily="18" charset="0"/>
              </a:rPr>
              <a:t>Capte</a:t>
            </a:r>
            <a:r>
              <a:rPr lang="en-US" sz="1400" i="1" dirty="0" smtClean="0">
                <a:latin typeface="Cambria" pitchFamily="18" charset="0"/>
              </a:rPr>
              <a:t> port in 1950-1955</a:t>
            </a:r>
            <a:endParaRPr lang="en-US" sz="1400" i="1" dirty="0">
              <a:latin typeface="Cambria" pitchFamily="18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291087" y="5888815"/>
            <a:ext cx="328091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025660" y="4163748"/>
            <a:ext cx="4965940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mbria" pitchFamily="18" charset="0"/>
              </a:rPr>
              <a:t>Two </a:t>
            </a:r>
            <a:r>
              <a:rPr lang="en-US" sz="1400" i="1" dirty="0" err="1" smtClean="0">
                <a:latin typeface="Cambria" pitchFamily="18" charset="0"/>
              </a:rPr>
              <a:t>geotube</a:t>
            </a:r>
            <a:r>
              <a:rPr lang="en-US" sz="1400" i="1" dirty="0" smtClean="0">
                <a:latin typeface="Cambria" pitchFamily="18" charset="0"/>
              </a:rPr>
              <a:t> submerged breakwaters and seawall in La </a:t>
            </a:r>
            <a:r>
              <a:rPr lang="en-US" sz="1400" i="1" dirty="0" err="1" smtClean="0">
                <a:latin typeface="Cambria" pitchFamily="18" charset="0"/>
              </a:rPr>
              <a:t>Capte</a:t>
            </a:r>
            <a:r>
              <a:rPr lang="en-US" sz="1400" i="1" dirty="0" smtClean="0">
                <a:latin typeface="Cambria" pitchFamily="18" charset="0"/>
              </a:rPr>
              <a:t> port in 2008</a:t>
            </a:r>
            <a:endParaRPr lang="en-US" sz="1400" i="1" dirty="0">
              <a:latin typeface="Cambria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6"/>
          <a:stretch/>
        </p:blipFill>
        <p:spPr>
          <a:xfrm>
            <a:off x="4042913" y="3554148"/>
            <a:ext cx="5114027" cy="276884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038600" y="3564328"/>
            <a:ext cx="2984740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mbria" pitchFamily="18" charset="0"/>
              </a:rPr>
              <a:t>Two </a:t>
            </a:r>
            <a:r>
              <a:rPr lang="en-US" sz="1400" i="1" dirty="0" err="1" smtClean="0">
                <a:latin typeface="Cambria" pitchFamily="18" charset="0"/>
              </a:rPr>
              <a:t>groynes</a:t>
            </a:r>
            <a:r>
              <a:rPr lang="en-US" sz="1400" i="1" dirty="0" smtClean="0">
                <a:latin typeface="Cambria" pitchFamily="18" charset="0"/>
              </a:rPr>
              <a:t> in Bona beach in 1960 and seawall in 2008</a:t>
            </a:r>
            <a:endParaRPr lang="en-US" sz="1400" i="1" dirty="0">
              <a:latin typeface="Cambria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676400" y="4951451"/>
            <a:ext cx="3733800" cy="986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ight Brace 57"/>
          <p:cNvSpPr/>
          <p:nvPr/>
        </p:nvSpPr>
        <p:spPr>
          <a:xfrm>
            <a:off x="1676400" y="4043242"/>
            <a:ext cx="304800" cy="643725"/>
          </a:xfrm>
          <a:prstGeom prst="rightBrace">
            <a:avLst/>
          </a:prstGeom>
          <a:ln w="19050">
            <a:solidFill>
              <a:srgbClr val="FF0000"/>
            </a:solidFill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ject 3"/>
          <p:cNvSpPr txBox="1">
            <a:spLocks noChangeArrowheads="1"/>
          </p:cNvSpPr>
          <p:nvPr/>
        </p:nvSpPr>
        <p:spPr bwMode="auto">
          <a:xfrm>
            <a:off x="146649" y="713407"/>
            <a:ext cx="8839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In addition to port constructions, many coastal structures have been built along the east </a:t>
            </a:r>
            <a:r>
              <a:rPr lang="en-US" b="1" i="1" dirty="0" err="1" smtClean="0">
                <a:latin typeface="Cambria" pitchFamily="18" charset="0"/>
              </a:rPr>
              <a:t>Giens</a:t>
            </a:r>
            <a:r>
              <a:rPr lang="en-US" b="1" i="1" dirty="0" smtClean="0">
                <a:latin typeface="Cambria" pitchFamily="18" charset="0"/>
              </a:rPr>
              <a:t> tombolo to prevent erosion since 1950.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7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2" grpId="0" animBg="1"/>
      <p:bldP spid="42" grpId="1" animBg="1"/>
      <p:bldP spid="45" grpId="0" animBg="1"/>
      <p:bldP spid="45" grpId="1" animBg="1"/>
      <p:bldP spid="50" grpId="0" animBg="1"/>
      <p:bldP spid="50" grpId="1" animBg="1"/>
      <p:bldP spid="53" grpId="0" animBg="1"/>
      <p:bldP spid="55" grpId="0" animBg="1"/>
      <p:bldP spid="55" grpId="1" animBg="1"/>
      <p:bldP spid="58" grpId="0" animBg="1"/>
      <p:bldP spid="5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1" y="7620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6.2. Design layout and cross-section of protective measure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7" name="object 3"/>
          <p:cNvSpPr txBox="1">
            <a:spLocks noChangeArrowheads="1"/>
          </p:cNvSpPr>
          <p:nvPr/>
        </p:nvSpPr>
        <p:spPr bwMode="auto">
          <a:xfrm>
            <a:off x="5638800" y="1588532"/>
            <a:ext cx="35052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Main dimensions: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Distance </a:t>
            </a:r>
            <a:r>
              <a:rPr lang="en-US" dirty="0">
                <a:latin typeface="Cambria" pitchFamily="18" charset="0"/>
              </a:rPr>
              <a:t>from </a:t>
            </a:r>
            <a:r>
              <a:rPr lang="en-US" dirty="0" smtClean="0">
                <a:latin typeface="Cambria" pitchFamily="18" charset="0"/>
              </a:rPr>
              <a:t>shoreline: </a:t>
            </a: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>
                <a:latin typeface="Cambria" pitchFamily="18" charset="0"/>
              </a:rPr>
              <a:t>	</a:t>
            </a:r>
            <a:r>
              <a:rPr lang="en-US" i="1" dirty="0" smtClean="0">
                <a:latin typeface="Cambria" pitchFamily="18" charset="0"/>
              </a:rPr>
              <a:t>X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(m</a:t>
            </a:r>
            <a:r>
              <a:rPr lang="en-US" dirty="0" smtClean="0">
                <a:latin typeface="Cambria" pitchFamily="18" charset="0"/>
              </a:rPr>
              <a:t>) = 80-90 m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Length of </a:t>
            </a:r>
            <a:r>
              <a:rPr lang="en-US" dirty="0" smtClean="0">
                <a:latin typeface="Cambria" pitchFamily="18" charset="0"/>
              </a:rPr>
              <a:t>breakwater: </a:t>
            </a: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>
                <a:latin typeface="Cambria" pitchFamily="18" charset="0"/>
              </a:rPr>
              <a:t>	</a:t>
            </a:r>
            <a:r>
              <a:rPr lang="en-US" i="1" dirty="0" err="1" smtClean="0">
                <a:latin typeface="Cambria" pitchFamily="18" charset="0"/>
              </a:rPr>
              <a:t>L</a:t>
            </a:r>
            <a:r>
              <a:rPr lang="en-US" i="1" baseline="-25000" dirty="0" err="1" smtClean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(m</a:t>
            </a:r>
            <a:r>
              <a:rPr lang="en-US" dirty="0" smtClean="0">
                <a:latin typeface="Cambria" pitchFamily="18" charset="0"/>
              </a:rPr>
              <a:t>) = 110-120 m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Crest width of </a:t>
            </a:r>
            <a:r>
              <a:rPr lang="en-US" dirty="0" smtClean="0">
                <a:latin typeface="Cambria" pitchFamily="18" charset="0"/>
              </a:rPr>
              <a:t>breakwater: </a:t>
            </a: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>
                <a:latin typeface="Cambria" pitchFamily="18" charset="0"/>
              </a:rPr>
              <a:t>	</a:t>
            </a:r>
            <a:r>
              <a:rPr lang="en-US" i="1" dirty="0" err="1" smtClean="0">
                <a:latin typeface="Cambria" pitchFamily="18" charset="0"/>
              </a:rPr>
              <a:t>B</a:t>
            </a:r>
            <a:r>
              <a:rPr lang="en-US" i="1" baseline="-25000" dirty="0" err="1" smtClean="0">
                <a:latin typeface="Cambria" pitchFamily="18" charset="0"/>
              </a:rPr>
              <a:t>c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(m</a:t>
            </a:r>
            <a:r>
              <a:rPr lang="en-US" dirty="0" smtClean="0">
                <a:latin typeface="Cambria" pitchFamily="18" charset="0"/>
              </a:rPr>
              <a:t>) = 20 m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Gap between two </a:t>
            </a:r>
            <a:r>
              <a:rPr lang="en-US" dirty="0" smtClean="0">
                <a:latin typeface="Cambria" pitchFamily="18" charset="0"/>
              </a:rPr>
              <a:t>segments:</a:t>
            </a: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dirty="0">
                <a:latin typeface="Cambria" pitchFamily="18" charset="0"/>
              </a:rPr>
              <a:t>	</a:t>
            </a:r>
            <a:r>
              <a:rPr lang="en-US" i="1" dirty="0" smtClean="0">
                <a:latin typeface="Cambria" pitchFamily="18" charset="0"/>
              </a:rPr>
              <a:t>G </a:t>
            </a:r>
            <a:r>
              <a:rPr lang="en-US" dirty="0">
                <a:latin typeface="Cambria" pitchFamily="18" charset="0"/>
              </a:rPr>
              <a:t>(m</a:t>
            </a:r>
            <a:r>
              <a:rPr lang="en-US" dirty="0" smtClean="0">
                <a:latin typeface="Cambria" pitchFamily="18" charset="0"/>
              </a:rPr>
              <a:t>) = 60-70 m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Crest elevation of </a:t>
            </a:r>
            <a:r>
              <a:rPr lang="en-US" dirty="0" smtClean="0">
                <a:latin typeface="Cambria" pitchFamily="18" charset="0"/>
              </a:rPr>
              <a:t>breakwater: +0.0 m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MSL: +0.39 m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Median diameter of </a:t>
            </a:r>
            <a:r>
              <a:rPr lang="en-US" dirty="0" smtClean="0">
                <a:latin typeface="Cambria" pitchFamily="18" charset="0"/>
              </a:rPr>
              <a:t>rock: </a:t>
            </a: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>
                <a:latin typeface="Cambria" pitchFamily="18" charset="0"/>
              </a:rPr>
              <a:t>	</a:t>
            </a:r>
            <a:r>
              <a:rPr lang="en-US" i="1" dirty="0" smtClean="0">
                <a:latin typeface="Cambria" pitchFamily="18" charset="0"/>
              </a:rPr>
              <a:t>D</a:t>
            </a:r>
            <a:r>
              <a:rPr lang="en-US" i="1" baseline="-25000" dirty="0" smtClean="0">
                <a:latin typeface="Cambria" pitchFamily="18" charset="0"/>
              </a:rPr>
              <a:t>50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(m</a:t>
            </a:r>
            <a:r>
              <a:rPr lang="en-US" dirty="0" smtClean="0">
                <a:latin typeface="Cambria" pitchFamily="18" charset="0"/>
              </a:rPr>
              <a:t>) = 0.5-0.6 m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2006"/>
            <a:ext cx="5562599" cy="136119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1131332"/>
            <a:ext cx="2755553" cy="3897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332"/>
            <a:ext cx="2781299" cy="3934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1" y="1927860"/>
            <a:ext cx="12191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>
              <a:latin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50831" y="1927860"/>
            <a:ext cx="7829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mbria" pitchFamily="18" charset="0"/>
              </a:rPr>
              <a:t>Bona</a:t>
            </a:r>
            <a:endParaRPr lang="en-US" b="1" i="1" dirty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6.3. Effects of SBWs on wave fields</a:t>
            </a:r>
            <a:endParaRPr lang="en-US" sz="2400" b="1" dirty="0">
              <a:latin typeface="Cambria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132"/>
            <a:ext cx="2993390" cy="219366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2993389" cy="22098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94" y="1159133"/>
            <a:ext cx="3007406" cy="219366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94" y="3592002"/>
            <a:ext cx="3007406" cy="219919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9132"/>
            <a:ext cx="3001599" cy="219366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79" y="3581400"/>
            <a:ext cx="2957820" cy="2209800"/>
          </a:xfrm>
          <a:prstGeom prst="rect">
            <a:avLst/>
          </a:prstGeom>
        </p:spPr>
      </p:pic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457200" y="6019800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Northeast wind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3800475" y="6050904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East wind</a:t>
            </a: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6981245" y="6042953"/>
            <a:ext cx="16122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Southeast wind</a:t>
            </a:r>
          </a:p>
        </p:txBody>
      </p:sp>
      <p:sp>
        <p:nvSpPr>
          <p:cNvPr id="13" name="object 3"/>
          <p:cNvSpPr txBox="1">
            <a:spLocks noChangeArrowheads="1"/>
          </p:cNvSpPr>
          <p:nvPr/>
        </p:nvSpPr>
        <p:spPr bwMode="auto">
          <a:xfrm>
            <a:off x="341601" y="1371600"/>
            <a:ext cx="1174144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0" y="6304002"/>
            <a:ext cx="9067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 smtClean="0">
                <a:latin typeface="Cambria" pitchFamily="18" charset="0"/>
              </a:rPr>
              <a:t>H</a:t>
            </a:r>
            <a:r>
              <a:rPr lang="en-US" i="1" baseline="-25000" dirty="0" err="1" smtClean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reduces by </a:t>
            </a:r>
            <a:r>
              <a:rPr lang="en-US" b="1" dirty="0" smtClean="0">
                <a:latin typeface="Cambria" pitchFamily="18" charset="0"/>
              </a:rPr>
              <a:t>61.69%-71.16</a:t>
            </a:r>
            <a:r>
              <a:rPr lang="en-US" b="1" dirty="0">
                <a:latin typeface="Cambria" pitchFamily="18" charset="0"/>
              </a:rPr>
              <a:t>% </a:t>
            </a:r>
            <a:r>
              <a:rPr lang="en-US" dirty="0" smtClean="0">
                <a:latin typeface="Cambria" pitchFamily="18" charset="0"/>
              </a:rPr>
              <a:t>in </a:t>
            </a:r>
            <a:r>
              <a:rPr lang="en-US" dirty="0">
                <a:latin typeface="Cambria" pitchFamily="18" charset="0"/>
              </a:rPr>
              <a:t>the leeside of SBWs and less than </a:t>
            </a:r>
            <a:r>
              <a:rPr lang="en-US" b="1" dirty="0">
                <a:latin typeface="Cambria" pitchFamily="18" charset="0"/>
              </a:rPr>
              <a:t>26.16%</a:t>
            </a:r>
            <a:r>
              <a:rPr lang="en-US" dirty="0">
                <a:latin typeface="Cambria" pitchFamily="18" charset="0"/>
              </a:rPr>
              <a:t> in the gaps between SBWs.</a:t>
            </a:r>
          </a:p>
        </p:txBody>
      </p:sp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322550" y="3810000"/>
            <a:ext cx="1174144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3540288" y="3343274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No SBWs</a:t>
            </a: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3702213" y="5797421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SBWs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5" grpId="0" animBg="1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6.3. Effects of SBWs on wave fields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1517977" y="5867400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Summer</a:t>
            </a: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5943600" y="5867400"/>
            <a:ext cx="16122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>
                <a:latin typeface="Cambria" pitchFamily="18" charset="0"/>
              </a:rPr>
              <a:t>W</a:t>
            </a:r>
            <a:r>
              <a:rPr lang="en-US" i="1" dirty="0" smtClean="0">
                <a:latin typeface="Cambria" pitchFamily="18" charset="0"/>
              </a:rPr>
              <a:t>inter</a:t>
            </a: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0" y="6172200"/>
            <a:ext cx="9067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In the leeside: </a:t>
            </a:r>
            <a:r>
              <a:rPr lang="en-US" i="1" dirty="0" err="1" smtClean="0">
                <a:latin typeface="Cambria" pitchFamily="18" charset="0"/>
              </a:rPr>
              <a:t>H</a:t>
            </a:r>
            <a:r>
              <a:rPr lang="en-US" i="1" baseline="-25000" dirty="0" err="1" smtClean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decreased </a:t>
            </a:r>
            <a:r>
              <a:rPr lang="en-US" b="1" dirty="0">
                <a:latin typeface="Cambria" pitchFamily="18" charset="0"/>
              </a:rPr>
              <a:t>52.08%-56.84% </a:t>
            </a:r>
            <a:r>
              <a:rPr lang="en-US" dirty="0">
                <a:latin typeface="Cambria" pitchFamily="18" charset="0"/>
              </a:rPr>
              <a:t>in </a:t>
            </a:r>
            <a:r>
              <a:rPr lang="en-US" dirty="0" smtClean="0">
                <a:latin typeface="Cambria" pitchFamily="18" charset="0"/>
              </a:rPr>
              <a:t>winter; </a:t>
            </a:r>
            <a:r>
              <a:rPr lang="en-US" b="1" dirty="0" smtClean="0">
                <a:latin typeface="Cambria" pitchFamily="18" charset="0"/>
              </a:rPr>
              <a:t>42.22</a:t>
            </a:r>
            <a:r>
              <a:rPr lang="en-US" b="1" dirty="0">
                <a:latin typeface="Cambria" pitchFamily="18" charset="0"/>
              </a:rPr>
              <a:t>%-44.41% </a:t>
            </a:r>
            <a:r>
              <a:rPr lang="en-US" dirty="0">
                <a:latin typeface="Cambria" pitchFamily="18" charset="0"/>
              </a:rPr>
              <a:t>in summer. </a:t>
            </a:r>
            <a:endParaRPr lang="en-US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In </a:t>
            </a:r>
            <a:r>
              <a:rPr lang="en-US" dirty="0">
                <a:latin typeface="Cambria" pitchFamily="18" charset="0"/>
              </a:rPr>
              <a:t>the </a:t>
            </a:r>
            <a:r>
              <a:rPr lang="en-US" dirty="0" smtClean="0">
                <a:latin typeface="Cambria" pitchFamily="18" charset="0"/>
              </a:rPr>
              <a:t>gaps</a:t>
            </a:r>
            <a:r>
              <a:rPr lang="en-US" dirty="0">
                <a:latin typeface="Cambria" pitchFamily="18" charset="0"/>
              </a:rPr>
              <a:t> between </a:t>
            </a:r>
            <a:r>
              <a:rPr lang="en-US" dirty="0" smtClean="0">
                <a:latin typeface="Cambria" pitchFamily="18" charset="0"/>
              </a:rPr>
              <a:t>SBWs: </a:t>
            </a:r>
            <a:r>
              <a:rPr lang="en-US" i="1" dirty="0" err="1" smtClean="0">
                <a:latin typeface="Cambria" pitchFamily="18" charset="0"/>
              </a:rPr>
              <a:t>H</a:t>
            </a:r>
            <a:r>
              <a:rPr lang="en-US" i="1" baseline="-25000" dirty="0" err="1" smtClean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 reduced </a:t>
            </a:r>
            <a:r>
              <a:rPr lang="en-US" dirty="0">
                <a:latin typeface="Cambria" pitchFamily="18" charset="0"/>
              </a:rPr>
              <a:t>about </a:t>
            </a:r>
            <a:r>
              <a:rPr lang="en-US" b="1" dirty="0" smtClean="0">
                <a:latin typeface="Cambria" pitchFamily="18" charset="0"/>
              </a:rPr>
              <a:t>3.42%-32.38%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in </a:t>
            </a:r>
            <a:r>
              <a:rPr lang="en-US" dirty="0" smtClean="0">
                <a:latin typeface="Cambria" pitchFamily="18" charset="0"/>
              </a:rPr>
              <a:t>summer </a:t>
            </a:r>
            <a:r>
              <a:rPr lang="en-US" dirty="0">
                <a:latin typeface="Cambria" pitchFamily="18" charset="0"/>
              </a:rPr>
              <a:t>and winter.</a:t>
            </a:r>
          </a:p>
        </p:txBody>
      </p:sp>
      <p:pic>
        <p:nvPicPr>
          <p:cNvPr id="17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65" y="1018401"/>
            <a:ext cx="3074035" cy="220980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05" y="3442901"/>
            <a:ext cx="3033395" cy="2272099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18401"/>
            <a:ext cx="3048000" cy="220980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15" y="3450521"/>
            <a:ext cx="3032185" cy="2264479"/>
          </a:xfrm>
          <a:prstGeom prst="rect">
            <a:avLst/>
          </a:prstGeom>
        </p:spPr>
      </p:pic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1219200" y="1295400"/>
            <a:ext cx="1174144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6" name="object 3"/>
          <p:cNvSpPr txBox="1">
            <a:spLocks noChangeArrowheads="1"/>
          </p:cNvSpPr>
          <p:nvPr/>
        </p:nvSpPr>
        <p:spPr bwMode="auto">
          <a:xfrm>
            <a:off x="1251238" y="3719900"/>
            <a:ext cx="1174144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22" name="object 3"/>
          <p:cNvSpPr txBox="1">
            <a:spLocks noChangeArrowheads="1"/>
          </p:cNvSpPr>
          <p:nvPr/>
        </p:nvSpPr>
        <p:spPr bwMode="auto">
          <a:xfrm>
            <a:off x="3540288" y="3124200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No SBWs</a:t>
            </a:r>
          </a:p>
        </p:txBody>
      </p:sp>
      <p:sp>
        <p:nvSpPr>
          <p:cNvPr id="23" name="object 3"/>
          <p:cNvSpPr txBox="1">
            <a:spLocks noChangeArrowheads="1"/>
          </p:cNvSpPr>
          <p:nvPr/>
        </p:nvSpPr>
        <p:spPr bwMode="auto">
          <a:xfrm>
            <a:off x="3683163" y="5715774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SBWs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 animBg="1"/>
      <p:bldP spid="16" grpId="0" animBg="1"/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-1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6.3. Effects of SBWs on wave fields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3425987" y="2923401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No SBWs</a:t>
            </a: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3733800" y="5054366"/>
            <a:ext cx="16122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SBWs</a:t>
            </a: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-1" y="5562600"/>
            <a:ext cx="9067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 smtClean="0">
                <a:latin typeface="Cambria" pitchFamily="18" charset="0"/>
              </a:rPr>
              <a:t>K</a:t>
            </a:r>
            <a:r>
              <a:rPr lang="en-US" i="1" baseline="-25000" dirty="0" err="1" smtClean="0">
                <a:latin typeface="Cambria" pitchFamily="18" charset="0"/>
              </a:rPr>
              <a:t>t</a:t>
            </a:r>
            <a:r>
              <a:rPr lang="en-US" dirty="0" smtClean="0">
                <a:latin typeface="Cambria" pitchFamily="18" charset="0"/>
              </a:rPr>
              <a:t> in </a:t>
            </a:r>
            <a:r>
              <a:rPr lang="en-US" dirty="0">
                <a:latin typeface="Cambria" pitchFamily="18" charset="0"/>
              </a:rPr>
              <a:t>the leeside </a:t>
            </a:r>
            <a:r>
              <a:rPr lang="en-US" dirty="0" smtClean="0">
                <a:latin typeface="Cambria" pitchFamily="18" charset="0"/>
              </a:rPr>
              <a:t>is </a:t>
            </a:r>
            <a:r>
              <a:rPr lang="en-US" b="1" dirty="0" smtClean="0">
                <a:latin typeface="Cambria" pitchFamily="18" charset="0"/>
              </a:rPr>
              <a:t>0.48-0.54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in the decadal storm, </a:t>
            </a:r>
            <a:r>
              <a:rPr lang="en-US" b="1" dirty="0">
                <a:latin typeface="Cambria" pitchFamily="18" charset="0"/>
              </a:rPr>
              <a:t>0.52-0.58</a:t>
            </a:r>
            <a:r>
              <a:rPr lang="en-US" dirty="0">
                <a:latin typeface="Cambria" pitchFamily="18" charset="0"/>
              </a:rPr>
              <a:t> in the tri-decadal storm, </a:t>
            </a:r>
            <a:r>
              <a:rPr lang="en-US" b="1" dirty="0">
                <a:latin typeface="Cambria" pitchFamily="18" charset="0"/>
              </a:rPr>
              <a:t>0.57-0.62</a:t>
            </a:r>
            <a:r>
              <a:rPr lang="en-US" dirty="0">
                <a:latin typeface="Cambria" pitchFamily="18" charset="0"/>
              </a:rPr>
              <a:t> in the semi-centennial, and </a:t>
            </a:r>
            <a:r>
              <a:rPr lang="en-US" b="1" dirty="0">
                <a:latin typeface="Cambria" pitchFamily="18" charset="0"/>
              </a:rPr>
              <a:t>0.63-0.67</a:t>
            </a:r>
            <a:r>
              <a:rPr lang="en-US" dirty="0">
                <a:latin typeface="Cambria" pitchFamily="18" charset="0"/>
              </a:rPr>
              <a:t> in the centennial storm; </a:t>
            </a:r>
            <a:endParaRPr lang="en-US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 err="1">
                <a:latin typeface="Cambria" pitchFamily="18" charset="0"/>
              </a:rPr>
              <a:t>K</a:t>
            </a:r>
            <a:r>
              <a:rPr lang="en-US" i="1" baseline="-25000" dirty="0" err="1">
                <a:latin typeface="Cambria" pitchFamily="18" charset="0"/>
              </a:rPr>
              <a:t>t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varies </a:t>
            </a:r>
            <a:r>
              <a:rPr lang="en-US" b="1" dirty="0" smtClean="0">
                <a:latin typeface="Cambria" pitchFamily="18" charset="0"/>
              </a:rPr>
              <a:t>0.74-0.91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in the gaps of SBWs</a:t>
            </a:r>
            <a:r>
              <a:rPr lang="en-US" dirty="0" smtClean="0">
                <a:latin typeface="Cambria" pitchFamily="18" charset="0"/>
              </a:rPr>
              <a:t>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Cambria" pitchFamily="18" charset="0"/>
              <a:buChar char="⇒"/>
            </a:pPr>
            <a:r>
              <a:rPr lang="en-US" b="1" i="1" dirty="0" smtClean="0">
                <a:latin typeface="Cambria" pitchFamily="18" charset="0"/>
              </a:rPr>
              <a:t>The </a:t>
            </a:r>
            <a:r>
              <a:rPr lang="en-US" b="1" i="1" dirty="0">
                <a:latin typeface="Cambria" pitchFamily="18" charset="0"/>
              </a:rPr>
              <a:t>wave energy dissipation efficiency of SBWs </a:t>
            </a:r>
            <a:r>
              <a:rPr lang="en-US" b="1" i="1" dirty="0" smtClean="0">
                <a:latin typeface="Cambria" pitchFamily="18" charset="0"/>
              </a:rPr>
              <a:t>reduces </a:t>
            </a:r>
            <a:r>
              <a:rPr lang="en-US" b="1" i="1" dirty="0">
                <a:latin typeface="Cambria" pitchFamily="18" charset="0"/>
              </a:rPr>
              <a:t>if </a:t>
            </a:r>
            <a:r>
              <a:rPr lang="en-US" b="1" i="1" dirty="0" smtClean="0">
                <a:latin typeface="Cambria" pitchFamily="18" charset="0"/>
              </a:rPr>
              <a:t>level </a:t>
            </a:r>
            <a:r>
              <a:rPr lang="en-US" b="1" i="1" dirty="0">
                <a:latin typeface="Cambria" pitchFamily="18" charset="0"/>
              </a:rPr>
              <a:t>of storm increases.</a:t>
            </a:r>
          </a:p>
        </p:txBody>
      </p:sp>
      <p:pic>
        <p:nvPicPr>
          <p:cNvPr id="16" name="Picture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1190"/>
            <a:ext cx="2237655" cy="182441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" y="3200400"/>
            <a:ext cx="2233341" cy="1857318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55" y="1071190"/>
            <a:ext cx="2220044" cy="1834711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55" y="3210701"/>
            <a:ext cx="2252122" cy="1847017"/>
          </a:xfrm>
          <a:prstGeom prst="rect">
            <a:avLst/>
          </a:prstGeom>
        </p:spPr>
      </p:pic>
      <p:sp>
        <p:nvSpPr>
          <p:cNvPr id="24" name="object 3"/>
          <p:cNvSpPr txBox="1">
            <a:spLocks noChangeArrowheads="1"/>
          </p:cNvSpPr>
          <p:nvPr/>
        </p:nvSpPr>
        <p:spPr bwMode="auto">
          <a:xfrm>
            <a:off x="419000" y="5285600"/>
            <a:ext cx="16122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Decadal storm</a:t>
            </a:r>
          </a:p>
        </p:txBody>
      </p:sp>
      <p:sp>
        <p:nvSpPr>
          <p:cNvPr id="25" name="object 3"/>
          <p:cNvSpPr txBox="1">
            <a:spLocks noChangeArrowheads="1"/>
          </p:cNvSpPr>
          <p:nvPr/>
        </p:nvSpPr>
        <p:spPr bwMode="auto">
          <a:xfrm>
            <a:off x="2237654" y="5285601"/>
            <a:ext cx="21819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Tri-Decadal storm</a:t>
            </a:r>
          </a:p>
        </p:txBody>
      </p:sp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4533899" y="5285599"/>
            <a:ext cx="2319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Semi-centennial storm</a:t>
            </a:r>
          </a:p>
        </p:txBody>
      </p:sp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6853477" y="5284995"/>
            <a:ext cx="22143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Centennial storm</a:t>
            </a:r>
          </a:p>
        </p:txBody>
      </p:sp>
      <p:pic>
        <p:nvPicPr>
          <p:cNvPr id="18" name="Picture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77" y="1071191"/>
            <a:ext cx="2215823" cy="1824409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77" y="3219991"/>
            <a:ext cx="2215823" cy="1837727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8" y="1071190"/>
            <a:ext cx="2214322" cy="1872092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8" y="3219993"/>
            <a:ext cx="2214322" cy="1837726"/>
          </a:xfrm>
          <a:prstGeom prst="rect">
            <a:avLst/>
          </a:prstGeom>
        </p:spPr>
      </p:pic>
      <p:sp>
        <p:nvSpPr>
          <p:cNvPr id="27" name="object 3"/>
          <p:cNvSpPr txBox="1">
            <a:spLocks noChangeArrowheads="1"/>
          </p:cNvSpPr>
          <p:nvPr/>
        </p:nvSpPr>
        <p:spPr bwMode="auto">
          <a:xfrm>
            <a:off x="228600" y="1071190"/>
            <a:ext cx="996522" cy="2462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err="1" smtClean="0">
                <a:latin typeface="Cambria" pitchFamily="18" charset="0"/>
              </a:rPr>
              <a:t>Ceinturon</a:t>
            </a:r>
            <a:endParaRPr lang="en-US" sz="1600" b="1" i="1" dirty="0" smtClean="0">
              <a:latin typeface="Cambria" pitchFamily="18" charset="0"/>
            </a:endParaRPr>
          </a:p>
        </p:txBody>
      </p:sp>
      <p:sp>
        <p:nvSpPr>
          <p:cNvPr id="28" name="object 3"/>
          <p:cNvSpPr txBox="1">
            <a:spLocks noChangeArrowheads="1"/>
          </p:cNvSpPr>
          <p:nvPr/>
        </p:nvSpPr>
        <p:spPr bwMode="auto">
          <a:xfrm>
            <a:off x="228601" y="3200400"/>
            <a:ext cx="996522" cy="2462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b="1" i="1" dirty="0" err="1" smtClean="0">
                <a:latin typeface="Cambria" pitchFamily="18" charset="0"/>
              </a:rPr>
              <a:t>Ceinturon</a:t>
            </a:r>
            <a:endParaRPr lang="en-US" sz="1600" b="1" i="1" dirty="0" smtClean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4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4" grpId="0"/>
      <p:bldP spid="25" grpId="0"/>
      <p:bldP spid="15" grpId="0"/>
      <p:bldP spid="17" grpId="0"/>
      <p:bldP spid="27" grpId="0" animBg="1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6.4. </a:t>
            </a:r>
            <a:r>
              <a:rPr lang="en-US" sz="2400" b="1" dirty="0">
                <a:latin typeface="Cambria" pitchFamily="18" charset="0"/>
              </a:rPr>
              <a:t>Effects of SBWs on bathymetry evolution</a:t>
            </a:r>
          </a:p>
        </p:txBody>
      </p:sp>
      <p:sp>
        <p:nvSpPr>
          <p:cNvPr id="13" name="object 3"/>
          <p:cNvSpPr txBox="1">
            <a:spLocks noChangeArrowheads="1"/>
          </p:cNvSpPr>
          <p:nvPr/>
        </p:nvSpPr>
        <p:spPr bwMode="auto">
          <a:xfrm>
            <a:off x="1828800" y="5895201"/>
            <a:ext cx="5486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Bathymetry changes due to annual conditions</a:t>
            </a: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0" y="6172200"/>
            <a:ext cx="9067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erosive area (</a:t>
            </a:r>
            <a:r>
              <a:rPr lang="en-US" i="1" dirty="0" smtClean="0">
                <a:latin typeface="Cambria" pitchFamily="18" charset="0"/>
              </a:rPr>
              <a:t>S</a:t>
            </a:r>
            <a:r>
              <a:rPr lang="en-US" i="1" baseline="-25000" dirty="0" smtClean="0">
                <a:latin typeface="Cambria" pitchFamily="18" charset="0"/>
              </a:rPr>
              <a:t>e</a:t>
            </a:r>
            <a:r>
              <a:rPr lang="en-US" dirty="0" smtClean="0">
                <a:latin typeface="Cambria" pitchFamily="18" charset="0"/>
              </a:rPr>
              <a:t>) decreases by </a:t>
            </a:r>
            <a:r>
              <a:rPr lang="en-US" b="1" dirty="0">
                <a:latin typeface="Cambria" pitchFamily="18" charset="0"/>
              </a:rPr>
              <a:t>36.55%-79.2% </a:t>
            </a:r>
            <a:r>
              <a:rPr lang="en-US" dirty="0">
                <a:latin typeface="Cambria" pitchFamily="18" charset="0"/>
              </a:rPr>
              <a:t>behind the SBWs and </a:t>
            </a:r>
            <a:r>
              <a:rPr lang="en-US" b="1" dirty="0">
                <a:latin typeface="Cambria" pitchFamily="18" charset="0"/>
              </a:rPr>
              <a:t>29.1%-75% </a:t>
            </a:r>
            <a:r>
              <a:rPr lang="en-US" dirty="0" smtClean="0">
                <a:latin typeface="Cambria" pitchFamily="18" charset="0"/>
              </a:rPr>
              <a:t>in the gaps of SBWs.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31332"/>
            <a:ext cx="5639753" cy="2269618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33" y="3464560"/>
            <a:ext cx="5595620" cy="2174240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31332"/>
            <a:ext cx="2895600" cy="2221468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16410"/>
            <a:ext cx="2895600" cy="2209800"/>
          </a:xfrm>
          <a:prstGeom prst="rect">
            <a:avLst/>
          </a:prstGeom>
        </p:spPr>
      </p:pic>
      <p:sp>
        <p:nvSpPr>
          <p:cNvPr id="30" name="object 3"/>
          <p:cNvSpPr txBox="1">
            <a:spLocks noChangeArrowheads="1"/>
          </p:cNvSpPr>
          <p:nvPr/>
        </p:nvSpPr>
        <p:spPr bwMode="auto">
          <a:xfrm>
            <a:off x="841702" y="5590401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Northeast wind</a:t>
            </a: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561975" y="1371600"/>
            <a:ext cx="110490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552450" y="3645010"/>
            <a:ext cx="110490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5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6.4. </a:t>
            </a:r>
            <a:r>
              <a:rPr lang="en-US" sz="2400" b="1" dirty="0">
                <a:latin typeface="Cambria" pitchFamily="18" charset="0"/>
              </a:rPr>
              <a:t>Effects of SBWs on bathymetry evolution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838200" y="5666601"/>
            <a:ext cx="1987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Winter</a:t>
            </a: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0" y="6227802"/>
            <a:ext cx="9067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>
                <a:latin typeface="Cambria" pitchFamily="18" charset="0"/>
              </a:rPr>
              <a:t>S</a:t>
            </a:r>
            <a:r>
              <a:rPr lang="en-US" i="1" baseline="-25000" dirty="0">
                <a:latin typeface="Cambria" pitchFamily="18" charset="0"/>
              </a:rPr>
              <a:t>e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in the leeside of SBWs </a:t>
            </a:r>
            <a:r>
              <a:rPr lang="en-US" dirty="0" smtClean="0">
                <a:latin typeface="Cambria" pitchFamily="18" charset="0"/>
              </a:rPr>
              <a:t>reduces </a:t>
            </a:r>
            <a:r>
              <a:rPr lang="en-US" dirty="0">
                <a:latin typeface="Cambria" pitchFamily="18" charset="0"/>
              </a:rPr>
              <a:t>between </a:t>
            </a:r>
            <a:r>
              <a:rPr lang="en-US" b="1" dirty="0">
                <a:latin typeface="Cambria" pitchFamily="18" charset="0"/>
              </a:rPr>
              <a:t>33.61%</a:t>
            </a:r>
            <a:r>
              <a:rPr lang="en-US" dirty="0">
                <a:latin typeface="Cambria" pitchFamily="18" charset="0"/>
              </a:rPr>
              <a:t> and </a:t>
            </a:r>
            <a:r>
              <a:rPr lang="en-US" b="1" dirty="0">
                <a:latin typeface="Cambria" pitchFamily="18" charset="0"/>
              </a:rPr>
              <a:t>72.6%</a:t>
            </a:r>
            <a:r>
              <a:rPr lang="en-US" dirty="0">
                <a:latin typeface="Cambria" pitchFamily="18" charset="0"/>
              </a:rPr>
              <a:t> in both summer and winter.</a:t>
            </a:r>
          </a:p>
        </p:txBody>
      </p:sp>
      <p:pic>
        <p:nvPicPr>
          <p:cNvPr id="18" name="Picture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55132"/>
            <a:ext cx="3076257" cy="22606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311"/>
            <a:ext cx="3133159" cy="2302689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30" y="1055132"/>
            <a:ext cx="5610970" cy="2357179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59" y="3412311"/>
            <a:ext cx="5659341" cy="2392789"/>
          </a:xfrm>
          <a:prstGeom prst="rect">
            <a:avLst/>
          </a:prstGeom>
        </p:spPr>
      </p:pic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2057400" y="5943600"/>
            <a:ext cx="4800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Bathymetry changes in seasonal conditions</a:t>
            </a: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457200" y="1405324"/>
            <a:ext cx="110490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381000" y="3733798"/>
            <a:ext cx="110490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1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97468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6.4. </a:t>
            </a:r>
            <a:r>
              <a:rPr lang="en-US" sz="2400" b="1" dirty="0">
                <a:latin typeface="Cambria" pitchFamily="18" charset="0"/>
              </a:rPr>
              <a:t>Effects of SBWs on bathymetry evolution</a:t>
            </a: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0" y="6074658"/>
            <a:ext cx="9067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i="1" dirty="0">
                <a:latin typeface="Cambria" pitchFamily="18" charset="0"/>
              </a:rPr>
              <a:t>S</a:t>
            </a:r>
            <a:r>
              <a:rPr lang="en-US" i="1" baseline="-25000" dirty="0">
                <a:latin typeface="Cambria" pitchFamily="18" charset="0"/>
              </a:rPr>
              <a:t>e </a:t>
            </a:r>
            <a:r>
              <a:rPr lang="en-US" dirty="0" smtClean="0">
                <a:latin typeface="Cambria" pitchFamily="18" charset="0"/>
              </a:rPr>
              <a:t>behind </a:t>
            </a:r>
            <a:r>
              <a:rPr lang="en-US" dirty="0">
                <a:latin typeface="Cambria" pitchFamily="18" charset="0"/>
              </a:rPr>
              <a:t>the SBWs reduces </a:t>
            </a:r>
            <a:r>
              <a:rPr lang="en-US" dirty="0" smtClean="0">
                <a:latin typeface="Cambria" pitchFamily="18" charset="0"/>
              </a:rPr>
              <a:t>about </a:t>
            </a:r>
            <a:r>
              <a:rPr lang="en-US" b="1" dirty="0" smtClean="0">
                <a:latin typeface="Cambria" pitchFamily="18" charset="0"/>
              </a:rPr>
              <a:t>30%-91</a:t>
            </a:r>
            <a:r>
              <a:rPr lang="en-US" b="1" dirty="0">
                <a:latin typeface="Cambria" pitchFamily="18" charset="0"/>
              </a:rPr>
              <a:t>% </a:t>
            </a:r>
            <a:r>
              <a:rPr lang="en-US" dirty="0">
                <a:latin typeface="Cambria" pitchFamily="18" charset="0"/>
              </a:rPr>
              <a:t>in the leeside of SBWs</a:t>
            </a:r>
            <a:r>
              <a:rPr lang="en-US" dirty="0" smtClean="0">
                <a:latin typeface="Cambria" pitchFamily="18" charset="0"/>
              </a:rPr>
              <a:t>.</a:t>
            </a:r>
            <a:r>
              <a:rPr lang="en-US" dirty="0"/>
              <a:t> </a:t>
            </a:r>
            <a:endParaRPr lang="en-US" dirty="0" smtClean="0"/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Lower efficiency </a:t>
            </a:r>
            <a:r>
              <a:rPr lang="en-US" dirty="0">
                <a:latin typeface="Cambria" pitchFamily="18" charset="0"/>
              </a:rPr>
              <a:t>of SBWs </a:t>
            </a:r>
            <a:r>
              <a:rPr lang="en-US" dirty="0" smtClean="0">
                <a:latin typeface="Cambria" pitchFamily="18" charset="0"/>
              </a:rPr>
              <a:t>under </a:t>
            </a:r>
            <a:r>
              <a:rPr lang="en-US" dirty="0">
                <a:latin typeface="Cambria" pitchFamily="18" charset="0"/>
              </a:rPr>
              <a:t>the impact of the semi-centennial and centennial storms.</a:t>
            </a:r>
          </a:p>
        </p:txBody>
      </p:sp>
      <p:sp>
        <p:nvSpPr>
          <p:cNvPr id="25" name="object 3"/>
          <p:cNvSpPr txBox="1">
            <a:spLocks noChangeArrowheads="1"/>
          </p:cNvSpPr>
          <p:nvPr/>
        </p:nvSpPr>
        <p:spPr bwMode="auto">
          <a:xfrm>
            <a:off x="415925" y="5438001"/>
            <a:ext cx="2327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Centennial storm</a:t>
            </a:r>
          </a:p>
        </p:txBody>
      </p:sp>
      <p:pic>
        <p:nvPicPr>
          <p:cNvPr id="19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2895600" cy="2072131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00399"/>
            <a:ext cx="2819400" cy="2237601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66800"/>
            <a:ext cx="5836920" cy="2072131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00399"/>
            <a:ext cx="5836920" cy="2237602"/>
          </a:xfrm>
          <a:prstGeom prst="rect">
            <a:avLst/>
          </a:prstGeom>
        </p:spPr>
      </p:pic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304800" y="1323201"/>
            <a:ext cx="110490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342900" y="3456801"/>
            <a:ext cx="110490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5" name="object 3"/>
          <p:cNvSpPr txBox="1">
            <a:spLocks noChangeArrowheads="1"/>
          </p:cNvSpPr>
          <p:nvPr/>
        </p:nvSpPr>
        <p:spPr bwMode="auto">
          <a:xfrm>
            <a:off x="2209800" y="5715000"/>
            <a:ext cx="4800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Bathymetry changes in stormy conditions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1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" grpId="0" animBg="1"/>
      <p:bldP spid="12" grpId="0" animBg="1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-14377" y="762656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6.5. </a:t>
            </a:r>
            <a:r>
              <a:rPr lang="en-US" sz="2400" b="1" dirty="0">
                <a:latin typeface="Cambria" pitchFamily="18" charset="0"/>
              </a:rPr>
              <a:t>Effects of SBWs on shoreline change</a:t>
            </a: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4862424" y="1219200"/>
            <a:ext cx="4114799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In the winter: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Increase </a:t>
            </a:r>
            <a:r>
              <a:rPr lang="en-US" dirty="0">
                <a:latin typeface="Cambria" pitchFamily="18" charset="0"/>
              </a:rPr>
              <a:t>of the accretion area: </a:t>
            </a:r>
            <a:r>
              <a:rPr lang="en-US" b="1" dirty="0" smtClean="0">
                <a:latin typeface="Cambria" pitchFamily="18" charset="0"/>
              </a:rPr>
              <a:t>49.29 </a:t>
            </a:r>
            <a:r>
              <a:rPr lang="en-US" b="1" dirty="0">
                <a:latin typeface="Cambria" pitchFamily="18" charset="0"/>
              </a:rPr>
              <a:t>m</a:t>
            </a:r>
            <a:r>
              <a:rPr lang="en-US" b="1" baseline="30000" dirty="0">
                <a:latin typeface="Cambria" pitchFamily="18" charset="0"/>
              </a:rPr>
              <a:t>2</a:t>
            </a:r>
            <a:r>
              <a:rPr lang="en-US" b="1" dirty="0">
                <a:latin typeface="Cambria" pitchFamily="18" charset="0"/>
              </a:rPr>
              <a:t> (</a:t>
            </a:r>
            <a:r>
              <a:rPr lang="en-US" b="1" dirty="0" smtClean="0">
                <a:latin typeface="Cambria" pitchFamily="18" charset="0"/>
              </a:rPr>
              <a:t>10.14%).</a:t>
            </a:r>
            <a:endParaRPr lang="en-US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Reduction of erosion area: </a:t>
            </a:r>
            <a:r>
              <a:rPr lang="en-US" b="1" dirty="0">
                <a:latin typeface="Cambria" pitchFamily="18" charset="0"/>
              </a:rPr>
              <a:t>-</a:t>
            </a:r>
            <a:r>
              <a:rPr lang="en-US" b="1" dirty="0" smtClean="0">
                <a:latin typeface="Cambria" pitchFamily="18" charset="0"/>
              </a:rPr>
              <a:t>16.63 </a:t>
            </a:r>
            <a:r>
              <a:rPr lang="en-US" b="1" dirty="0">
                <a:latin typeface="Cambria" pitchFamily="18" charset="0"/>
              </a:rPr>
              <a:t>m</a:t>
            </a:r>
            <a:r>
              <a:rPr lang="en-US" b="1" baseline="30000" dirty="0">
                <a:latin typeface="Cambria" pitchFamily="18" charset="0"/>
              </a:rPr>
              <a:t>2</a:t>
            </a:r>
            <a:r>
              <a:rPr lang="en-US" dirty="0">
                <a:latin typeface="Cambria" pitchFamily="18" charset="0"/>
              </a:rPr>
              <a:t> (</a:t>
            </a:r>
            <a:r>
              <a:rPr lang="en-US" b="1" dirty="0" smtClean="0">
                <a:latin typeface="Cambria" pitchFamily="18" charset="0"/>
              </a:rPr>
              <a:t>5.12%</a:t>
            </a:r>
            <a:r>
              <a:rPr lang="en-US" dirty="0" smtClean="0">
                <a:latin typeface="Cambria" pitchFamily="18" charset="0"/>
              </a:rPr>
              <a:t>).</a:t>
            </a:r>
            <a:endParaRPr lang="en-US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maximum salient: width </a:t>
            </a:r>
            <a:r>
              <a:rPr lang="en-US" dirty="0">
                <a:latin typeface="Cambria" pitchFamily="18" charset="0"/>
              </a:rPr>
              <a:t>of </a:t>
            </a:r>
            <a:r>
              <a:rPr lang="en-US" dirty="0" smtClean="0">
                <a:latin typeface="Cambria" pitchFamily="18" charset="0"/>
              </a:rPr>
              <a:t>3.0 m </a:t>
            </a:r>
            <a:r>
              <a:rPr lang="en-US" dirty="0">
                <a:latin typeface="Cambria" pitchFamily="18" charset="0"/>
              </a:rPr>
              <a:t>and the accretion area of +378 </a:t>
            </a:r>
            <a:r>
              <a:rPr lang="en-US" dirty="0" smtClean="0">
                <a:latin typeface="Cambria" pitchFamily="18" charset="0"/>
              </a:rPr>
              <a:t>m</a:t>
            </a:r>
            <a:r>
              <a:rPr lang="en-US" baseline="30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258" r="7115" b="1070"/>
          <a:stretch/>
        </p:blipFill>
        <p:spPr bwMode="auto">
          <a:xfrm>
            <a:off x="-14376" y="1131988"/>
            <a:ext cx="4876800" cy="2576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5776" r="6870"/>
          <a:stretch/>
        </p:blipFill>
        <p:spPr bwMode="auto">
          <a:xfrm>
            <a:off x="-14378" y="3810000"/>
            <a:ext cx="4876801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366621" y="3942550"/>
            <a:ext cx="114300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Summer</a:t>
            </a: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366624" y="1182605"/>
            <a:ext cx="1143000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Winter</a:t>
            </a:r>
          </a:p>
        </p:txBody>
      </p:sp>
      <p:sp>
        <p:nvSpPr>
          <p:cNvPr id="23" name="object 3"/>
          <p:cNvSpPr txBox="1">
            <a:spLocks noChangeArrowheads="1"/>
          </p:cNvSpPr>
          <p:nvPr/>
        </p:nvSpPr>
        <p:spPr bwMode="auto">
          <a:xfrm>
            <a:off x="345086" y="3040286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24" name="object 3"/>
          <p:cNvSpPr txBox="1">
            <a:spLocks noChangeArrowheads="1"/>
          </p:cNvSpPr>
          <p:nvPr/>
        </p:nvSpPr>
        <p:spPr bwMode="auto">
          <a:xfrm>
            <a:off x="330178" y="5766272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26" name="object 3"/>
          <p:cNvSpPr txBox="1">
            <a:spLocks noChangeArrowheads="1"/>
          </p:cNvSpPr>
          <p:nvPr/>
        </p:nvSpPr>
        <p:spPr bwMode="auto">
          <a:xfrm>
            <a:off x="4862424" y="4002375"/>
            <a:ext cx="4114799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In the summer: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maximum salient: width </a:t>
            </a:r>
            <a:r>
              <a:rPr lang="en-US" dirty="0">
                <a:latin typeface="Cambria" pitchFamily="18" charset="0"/>
              </a:rPr>
              <a:t>of 4.5 m </a:t>
            </a:r>
            <a:r>
              <a:rPr lang="en-US" dirty="0" smtClean="0">
                <a:latin typeface="Cambria" pitchFamily="18" charset="0"/>
              </a:rPr>
              <a:t>and </a:t>
            </a:r>
            <a:r>
              <a:rPr lang="en-US" dirty="0">
                <a:latin typeface="Cambria" pitchFamily="18" charset="0"/>
              </a:rPr>
              <a:t>the total </a:t>
            </a:r>
            <a:r>
              <a:rPr lang="en-US" dirty="0" smtClean="0">
                <a:latin typeface="Cambria" pitchFamily="18" charset="0"/>
              </a:rPr>
              <a:t>area </a:t>
            </a:r>
            <a:r>
              <a:rPr lang="en-US" dirty="0">
                <a:latin typeface="Cambria" pitchFamily="18" charset="0"/>
              </a:rPr>
              <a:t>of +384 </a:t>
            </a:r>
            <a:r>
              <a:rPr lang="en-US" dirty="0" smtClean="0">
                <a:latin typeface="Cambria" pitchFamily="18" charset="0"/>
              </a:rPr>
              <a:t>m</a:t>
            </a:r>
            <a:r>
              <a:rPr lang="en-US" baseline="30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Increase of the accretion area: </a:t>
            </a:r>
            <a:r>
              <a:rPr lang="en-US" b="1" dirty="0" smtClean="0">
                <a:latin typeface="Cambria" pitchFamily="18" charset="0"/>
              </a:rPr>
              <a:t>259.29 </a:t>
            </a:r>
            <a:r>
              <a:rPr lang="en-US" b="1" dirty="0">
                <a:latin typeface="Cambria" pitchFamily="18" charset="0"/>
              </a:rPr>
              <a:t>m</a:t>
            </a:r>
            <a:r>
              <a:rPr lang="en-US" b="1" baseline="30000" dirty="0">
                <a:latin typeface="Cambria" pitchFamily="18" charset="0"/>
              </a:rPr>
              <a:t>2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smtClean="0">
                <a:latin typeface="Cambria" pitchFamily="18" charset="0"/>
              </a:rPr>
              <a:t>(207.59%).</a:t>
            </a:r>
            <a:endParaRPr lang="en-US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Erosion occurs </a:t>
            </a:r>
            <a:r>
              <a:rPr lang="en-US" dirty="0">
                <a:latin typeface="Cambria" pitchFamily="18" charset="0"/>
              </a:rPr>
              <a:t>in the gap between the first and second </a:t>
            </a:r>
            <a:r>
              <a:rPr lang="en-US" dirty="0" smtClean="0">
                <a:latin typeface="Cambria" pitchFamily="18" charset="0"/>
              </a:rPr>
              <a:t>SBWs. </a:t>
            </a:r>
          </a:p>
        </p:txBody>
      </p:sp>
      <p:sp>
        <p:nvSpPr>
          <p:cNvPr id="3" name="Oval 2"/>
          <p:cNvSpPr/>
          <p:nvPr/>
        </p:nvSpPr>
        <p:spPr>
          <a:xfrm>
            <a:off x="2117859" y="3040286"/>
            <a:ext cx="472941" cy="276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5718" y="5904771"/>
            <a:ext cx="338882" cy="191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81200" y="5904771"/>
            <a:ext cx="262682" cy="191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9600" y="5329468"/>
            <a:ext cx="262682" cy="191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378283" y="5481867"/>
            <a:ext cx="262682" cy="191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6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/>
      <p:bldP spid="24" grpId="0"/>
      <p:bldP spid="3" grpId="0" animBg="1"/>
      <p:bldP spid="13" grpId="0" animBg="1"/>
      <p:bldP spid="13" grpId="1" animBg="1"/>
      <p:bldP spid="15" grpId="0" animBg="1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1" y="756249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6.5. </a:t>
            </a:r>
            <a:r>
              <a:rPr lang="en-US" sz="2400" b="1" dirty="0">
                <a:latin typeface="Cambria" pitchFamily="18" charset="0"/>
              </a:rPr>
              <a:t>Effects of SBWs on shoreline change</a:t>
            </a: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4876799" y="1150275"/>
            <a:ext cx="4114799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>
                <a:latin typeface="Cambria" pitchFamily="18" charset="0"/>
              </a:rPr>
              <a:t>In the decadal storm</a:t>
            </a:r>
            <a:r>
              <a:rPr lang="en-US" b="1" i="1" dirty="0" smtClean="0">
                <a:latin typeface="Cambria" pitchFamily="18" charset="0"/>
              </a:rPr>
              <a:t>:</a:t>
            </a:r>
            <a:endParaRPr lang="en-US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Reduction of erosion </a:t>
            </a:r>
            <a:r>
              <a:rPr lang="en-US" dirty="0" smtClean="0">
                <a:latin typeface="Cambria" pitchFamily="18" charset="0"/>
              </a:rPr>
              <a:t>area in central </a:t>
            </a:r>
            <a:r>
              <a:rPr lang="en-US" dirty="0" err="1" smtClean="0">
                <a:latin typeface="Cambria" pitchFamily="18" charset="0"/>
              </a:rPr>
              <a:t>Ceinturon</a:t>
            </a:r>
            <a:r>
              <a:rPr lang="en-US" dirty="0" smtClean="0">
                <a:latin typeface="Cambria" pitchFamily="18" charset="0"/>
              </a:rPr>
              <a:t>: </a:t>
            </a:r>
            <a:r>
              <a:rPr lang="en-US" b="1" dirty="0" smtClean="0">
                <a:latin typeface="Cambria" pitchFamily="18" charset="0"/>
              </a:rPr>
              <a:t>-56 </a:t>
            </a:r>
            <a:r>
              <a:rPr lang="en-US" b="1" dirty="0">
                <a:latin typeface="Cambria" pitchFamily="18" charset="0"/>
              </a:rPr>
              <a:t>m</a:t>
            </a:r>
            <a:r>
              <a:rPr lang="en-US" b="1" baseline="30000" dirty="0">
                <a:latin typeface="Cambria" pitchFamily="18" charset="0"/>
              </a:rPr>
              <a:t>2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(</a:t>
            </a:r>
            <a:r>
              <a:rPr lang="en-US" b="1" dirty="0" smtClean="0">
                <a:latin typeface="Cambria" pitchFamily="18" charset="0"/>
              </a:rPr>
              <a:t>32%</a:t>
            </a:r>
            <a:r>
              <a:rPr lang="en-US" dirty="0" smtClean="0">
                <a:latin typeface="Cambria" pitchFamily="18" charset="0"/>
              </a:rPr>
              <a:t>).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maximum </a:t>
            </a:r>
            <a:r>
              <a:rPr lang="en-US" dirty="0" smtClean="0">
                <a:latin typeface="Cambria" pitchFamily="18" charset="0"/>
              </a:rPr>
              <a:t>salient amplitude of </a:t>
            </a:r>
            <a:r>
              <a:rPr lang="en-US" dirty="0">
                <a:latin typeface="Cambria" pitchFamily="18" charset="0"/>
              </a:rPr>
              <a:t>2 m </a:t>
            </a:r>
            <a:r>
              <a:rPr lang="en-US" dirty="0" smtClean="0">
                <a:latin typeface="Cambria" pitchFamily="18" charset="0"/>
              </a:rPr>
              <a:t>with </a:t>
            </a:r>
            <a:r>
              <a:rPr lang="en-US" dirty="0">
                <a:latin typeface="Cambria" pitchFamily="18" charset="0"/>
              </a:rPr>
              <a:t>the salient area of +250 m</a:t>
            </a:r>
            <a:r>
              <a:rPr lang="en-US" baseline="30000" dirty="0">
                <a:latin typeface="Cambria" pitchFamily="18" charset="0"/>
              </a:rPr>
              <a:t>2</a:t>
            </a:r>
            <a:r>
              <a:rPr lang="en-US" dirty="0">
                <a:latin typeface="Cambria" pitchFamily="18" charset="0"/>
              </a:rPr>
              <a:t>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For entire </a:t>
            </a:r>
            <a:r>
              <a:rPr lang="en-US" dirty="0" err="1" smtClean="0">
                <a:latin typeface="Cambria" pitchFamily="18" charset="0"/>
              </a:rPr>
              <a:t>Ceinturon</a:t>
            </a:r>
            <a:r>
              <a:rPr lang="en-US" dirty="0">
                <a:latin typeface="Cambria" pitchFamily="18" charset="0"/>
              </a:rPr>
              <a:t>: Reduction of erosion </a:t>
            </a:r>
            <a:r>
              <a:rPr lang="en-US" dirty="0" smtClean="0">
                <a:latin typeface="Cambria" pitchFamily="18" charset="0"/>
              </a:rPr>
              <a:t>area of </a:t>
            </a:r>
            <a:r>
              <a:rPr lang="en-US" b="1" dirty="0" smtClean="0">
                <a:latin typeface="Cambria" pitchFamily="18" charset="0"/>
              </a:rPr>
              <a:t>13.3%</a:t>
            </a:r>
            <a:r>
              <a:rPr lang="en-US" dirty="0" smtClean="0">
                <a:latin typeface="Cambria" pitchFamily="18" charset="0"/>
              </a:rPr>
              <a:t> and reduction of accretion area of </a:t>
            </a:r>
            <a:r>
              <a:rPr lang="en-US" b="1" dirty="0" smtClean="0">
                <a:latin typeface="Cambria" pitchFamily="18" charset="0"/>
              </a:rPr>
              <a:t>18.12%</a:t>
            </a:r>
            <a:r>
              <a:rPr lang="en-US" dirty="0" smtClean="0">
                <a:latin typeface="Cambria" pitchFamily="18" charset="0"/>
              </a:rPr>
              <a:t>.</a:t>
            </a:r>
          </a:p>
        </p:txBody>
      </p:sp>
      <p:sp>
        <p:nvSpPr>
          <p:cNvPr id="26" name="object 3"/>
          <p:cNvSpPr txBox="1">
            <a:spLocks noChangeArrowheads="1"/>
          </p:cNvSpPr>
          <p:nvPr/>
        </p:nvSpPr>
        <p:spPr bwMode="auto">
          <a:xfrm>
            <a:off x="4876800" y="4232464"/>
            <a:ext cx="41147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In tri-decadal storm: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>
                <a:latin typeface="Cambria" pitchFamily="18" charset="0"/>
              </a:rPr>
              <a:t>Reduction of erosion area in central </a:t>
            </a:r>
            <a:r>
              <a:rPr lang="en-US" dirty="0" err="1">
                <a:latin typeface="Cambria" pitchFamily="18" charset="0"/>
              </a:rPr>
              <a:t>Ceinturon</a:t>
            </a:r>
            <a:r>
              <a:rPr lang="en-US" dirty="0">
                <a:latin typeface="Cambria" pitchFamily="18" charset="0"/>
              </a:rPr>
              <a:t>: </a:t>
            </a:r>
            <a:r>
              <a:rPr lang="en-US" b="1" dirty="0" smtClean="0">
                <a:latin typeface="Cambria" pitchFamily="18" charset="0"/>
              </a:rPr>
              <a:t>32%</a:t>
            </a:r>
            <a:r>
              <a:rPr lang="en-US" dirty="0" smtClean="0">
                <a:latin typeface="Cambria" pitchFamily="18" charset="0"/>
              </a:rPr>
              <a:t>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For </a:t>
            </a:r>
            <a:r>
              <a:rPr lang="en-US" dirty="0">
                <a:latin typeface="Cambria" pitchFamily="18" charset="0"/>
              </a:rPr>
              <a:t>entire </a:t>
            </a:r>
            <a:r>
              <a:rPr lang="en-US" dirty="0" err="1">
                <a:latin typeface="Cambria" pitchFamily="18" charset="0"/>
              </a:rPr>
              <a:t>Ceinturon</a:t>
            </a:r>
            <a:r>
              <a:rPr lang="en-US" dirty="0">
                <a:latin typeface="Cambria" pitchFamily="18" charset="0"/>
              </a:rPr>
              <a:t>: Reduction of erosion area of </a:t>
            </a:r>
            <a:r>
              <a:rPr lang="en-US" b="1" dirty="0" smtClean="0">
                <a:latin typeface="Cambria" pitchFamily="18" charset="0"/>
              </a:rPr>
              <a:t>13.69%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and reduction of accretion area of </a:t>
            </a:r>
            <a:r>
              <a:rPr lang="en-US" b="1" dirty="0" smtClean="0">
                <a:latin typeface="Cambria" pitchFamily="18" charset="0"/>
              </a:rPr>
              <a:t>8.83%</a:t>
            </a:r>
            <a:r>
              <a:rPr lang="en-US" dirty="0" smtClean="0">
                <a:latin typeface="Cambria" pitchFamily="18" charset="0"/>
              </a:rPr>
              <a:t>.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6017" r="7115" b="1311"/>
          <a:stretch/>
        </p:blipFill>
        <p:spPr bwMode="auto">
          <a:xfrm>
            <a:off x="-1" y="1150275"/>
            <a:ext cx="4876801" cy="2753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5535" r="7125"/>
          <a:stretch/>
        </p:blipFill>
        <p:spPr bwMode="auto">
          <a:xfrm>
            <a:off x="0" y="3904091"/>
            <a:ext cx="4876800" cy="2877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object 3"/>
          <p:cNvSpPr txBox="1">
            <a:spLocks noChangeArrowheads="1"/>
          </p:cNvSpPr>
          <p:nvPr/>
        </p:nvSpPr>
        <p:spPr bwMode="auto">
          <a:xfrm>
            <a:off x="457199" y="1207532"/>
            <a:ext cx="1143000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Decadal storm</a:t>
            </a:r>
          </a:p>
        </p:txBody>
      </p:sp>
      <p:sp>
        <p:nvSpPr>
          <p:cNvPr id="21" name="object 3"/>
          <p:cNvSpPr txBox="1">
            <a:spLocks noChangeArrowheads="1"/>
          </p:cNvSpPr>
          <p:nvPr/>
        </p:nvSpPr>
        <p:spPr bwMode="auto">
          <a:xfrm>
            <a:off x="457198" y="4018002"/>
            <a:ext cx="1219201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Tri-Decadal storm</a:t>
            </a:r>
          </a:p>
        </p:txBody>
      </p:sp>
      <p:sp>
        <p:nvSpPr>
          <p:cNvPr id="25" name="object 3"/>
          <p:cNvSpPr txBox="1">
            <a:spLocks noChangeArrowheads="1"/>
          </p:cNvSpPr>
          <p:nvPr/>
        </p:nvSpPr>
        <p:spPr bwMode="auto">
          <a:xfrm>
            <a:off x="172957" y="3214300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27" name="object 3"/>
          <p:cNvSpPr txBox="1">
            <a:spLocks noChangeArrowheads="1"/>
          </p:cNvSpPr>
          <p:nvPr/>
        </p:nvSpPr>
        <p:spPr bwMode="auto">
          <a:xfrm>
            <a:off x="134858" y="6109900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/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6. PROPOSAL OF PROTECTIVE MEASURE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1" y="756249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6.5. </a:t>
            </a:r>
            <a:r>
              <a:rPr lang="en-US" sz="2400" b="1" dirty="0">
                <a:latin typeface="Cambria" pitchFamily="18" charset="0"/>
              </a:rPr>
              <a:t>Effects of SBWs on shoreline change</a:t>
            </a:r>
          </a:p>
        </p:txBody>
      </p:sp>
      <p:sp>
        <p:nvSpPr>
          <p:cNvPr id="14" name="object 3"/>
          <p:cNvSpPr txBox="1">
            <a:spLocks noChangeArrowheads="1"/>
          </p:cNvSpPr>
          <p:nvPr/>
        </p:nvSpPr>
        <p:spPr bwMode="auto">
          <a:xfrm>
            <a:off x="4876799" y="1183719"/>
            <a:ext cx="4114799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>
                <a:latin typeface="Cambria" pitchFamily="18" charset="0"/>
              </a:rPr>
              <a:t>In </a:t>
            </a:r>
            <a:r>
              <a:rPr lang="en-US" b="1" i="1" dirty="0" smtClean="0">
                <a:latin typeface="Cambria" pitchFamily="18" charset="0"/>
              </a:rPr>
              <a:t>semi-centennial storm: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For </a:t>
            </a:r>
            <a:r>
              <a:rPr lang="en-US" dirty="0">
                <a:latin typeface="Cambria" pitchFamily="18" charset="0"/>
              </a:rPr>
              <a:t>entire </a:t>
            </a:r>
            <a:r>
              <a:rPr lang="en-US" dirty="0" err="1">
                <a:latin typeface="Cambria" pitchFamily="18" charset="0"/>
              </a:rPr>
              <a:t>Ceinturon</a:t>
            </a:r>
            <a:r>
              <a:rPr lang="en-US" dirty="0">
                <a:latin typeface="Cambria" pitchFamily="18" charset="0"/>
              </a:rPr>
              <a:t>: Reduction of erosion area of </a:t>
            </a:r>
            <a:r>
              <a:rPr lang="en-US" dirty="0" smtClean="0">
                <a:latin typeface="Cambria" pitchFamily="18" charset="0"/>
              </a:rPr>
              <a:t>11.74% </a:t>
            </a:r>
            <a:r>
              <a:rPr lang="en-US" dirty="0">
                <a:latin typeface="Cambria" pitchFamily="18" charset="0"/>
              </a:rPr>
              <a:t>and reduction of accretion area of </a:t>
            </a:r>
            <a:r>
              <a:rPr lang="en-US" dirty="0" smtClean="0">
                <a:latin typeface="Cambria" pitchFamily="18" charset="0"/>
              </a:rPr>
              <a:t>10.64%.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Reduction of the erosive </a:t>
            </a:r>
            <a:r>
              <a:rPr lang="en-US" dirty="0">
                <a:latin typeface="Cambria" pitchFamily="18" charset="0"/>
              </a:rPr>
              <a:t>area in central </a:t>
            </a:r>
            <a:r>
              <a:rPr lang="en-US" dirty="0" err="1">
                <a:latin typeface="Cambria" pitchFamily="18" charset="0"/>
              </a:rPr>
              <a:t>Ceinturon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from </a:t>
            </a:r>
            <a:r>
              <a:rPr lang="en-US" dirty="0">
                <a:latin typeface="Cambria" pitchFamily="18" charset="0"/>
              </a:rPr>
              <a:t>-279.4 m</a:t>
            </a:r>
            <a:r>
              <a:rPr lang="en-US" baseline="30000" dirty="0">
                <a:latin typeface="Cambria" pitchFamily="18" charset="0"/>
              </a:rPr>
              <a:t>2</a:t>
            </a:r>
            <a:r>
              <a:rPr lang="en-US" dirty="0">
                <a:latin typeface="Cambria" pitchFamily="18" charset="0"/>
              </a:rPr>
              <a:t> to -202.1 </a:t>
            </a:r>
            <a:r>
              <a:rPr lang="en-US" dirty="0" smtClean="0">
                <a:latin typeface="Cambria" pitchFamily="18" charset="0"/>
              </a:rPr>
              <a:t>m</a:t>
            </a:r>
            <a:r>
              <a:rPr lang="en-US" baseline="30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 (</a:t>
            </a:r>
            <a:r>
              <a:rPr lang="en-US" b="1" dirty="0" smtClean="0">
                <a:latin typeface="Cambria" pitchFamily="18" charset="0"/>
              </a:rPr>
              <a:t>28%</a:t>
            </a:r>
            <a:r>
              <a:rPr lang="en-US" dirty="0" smtClean="0">
                <a:latin typeface="Cambria" pitchFamily="18" charset="0"/>
              </a:rPr>
              <a:t>).</a:t>
            </a:r>
          </a:p>
        </p:txBody>
      </p:sp>
      <p:sp>
        <p:nvSpPr>
          <p:cNvPr id="26" name="object 3"/>
          <p:cNvSpPr txBox="1">
            <a:spLocks noChangeArrowheads="1"/>
          </p:cNvSpPr>
          <p:nvPr/>
        </p:nvSpPr>
        <p:spPr bwMode="auto">
          <a:xfrm>
            <a:off x="4876799" y="3429000"/>
            <a:ext cx="4114799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In centennial </a:t>
            </a:r>
            <a:r>
              <a:rPr lang="en-US" b="1" i="1" dirty="0">
                <a:latin typeface="Cambria" pitchFamily="18" charset="0"/>
              </a:rPr>
              <a:t>storm: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Ø"/>
            </a:pPr>
            <a:r>
              <a:rPr lang="en-US" dirty="0" smtClean="0">
                <a:latin typeface="Cambria" pitchFamily="18" charset="0"/>
              </a:rPr>
              <a:t>Reduction </a:t>
            </a:r>
            <a:r>
              <a:rPr lang="en-US" dirty="0">
                <a:latin typeface="Cambria" pitchFamily="18" charset="0"/>
              </a:rPr>
              <a:t>of the erosive area in central </a:t>
            </a:r>
            <a:r>
              <a:rPr lang="en-US" dirty="0" err="1">
                <a:latin typeface="Cambria" pitchFamily="18" charset="0"/>
              </a:rPr>
              <a:t>Ceinturon</a:t>
            </a:r>
            <a:r>
              <a:rPr lang="en-US" dirty="0">
                <a:latin typeface="Cambria" pitchFamily="18" charset="0"/>
              </a:rPr>
              <a:t> from -</a:t>
            </a:r>
            <a:r>
              <a:rPr lang="en-US" dirty="0" smtClean="0">
                <a:latin typeface="Cambria" pitchFamily="18" charset="0"/>
              </a:rPr>
              <a:t>290.7 </a:t>
            </a:r>
            <a:r>
              <a:rPr lang="en-US" dirty="0">
                <a:latin typeface="Cambria" pitchFamily="18" charset="0"/>
              </a:rPr>
              <a:t>m</a:t>
            </a:r>
            <a:r>
              <a:rPr lang="en-US" baseline="30000" dirty="0">
                <a:latin typeface="Cambria" pitchFamily="18" charset="0"/>
              </a:rPr>
              <a:t>2</a:t>
            </a:r>
            <a:r>
              <a:rPr lang="en-US" dirty="0">
                <a:latin typeface="Cambria" pitchFamily="18" charset="0"/>
              </a:rPr>
              <a:t> to -</a:t>
            </a:r>
            <a:r>
              <a:rPr lang="en-US" dirty="0" smtClean="0">
                <a:latin typeface="Cambria" pitchFamily="18" charset="0"/>
              </a:rPr>
              <a:t>235.3 </a:t>
            </a:r>
            <a:r>
              <a:rPr lang="en-US" dirty="0">
                <a:latin typeface="Cambria" pitchFamily="18" charset="0"/>
              </a:rPr>
              <a:t>m</a:t>
            </a:r>
            <a:r>
              <a:rPr lang="en-US" baseline="30000" dirty="0">
                <a:latin typeface="Cambria" pitchFamily="18" charset="0"/>
              </a:rPr>
              <a:t>2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(</a:t>
            </a:r>
            <a:r>
              <a:rPr lang="en-US" b="1" dirty="0" smtClean="0">
                <a:latin typeface="Cambria" pitchFamily="18" charset="0"/>
              </a:rPr>
              <a:t>19.1%</a:t>
            </a:r>
            <a:r>
              <a:rPr lang="en-US" dirty="0" smtClean="0">
                <a:latin typeface="Cambria" pitchFamily="18" charset="0"/>
              </a:rPr>
              <a:t>).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6017" r="7115" b="1070"/>
          <a:stretch/>
        </p:blipFill>
        <p:spPr bwMode="auto">
          <a:xfrm>
            <a:off x="7190" y="1066800"/>
            <a:ext cx="4869609" cy="2836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6017" r="7243" b="-113"/>
          <a:stretch/>
        </p:blipFill>
        <p:spPr bwMode="auto">
          <a:xfrm>
            <a:off x="0" y="3962400"/>
            <a:ext cx="4869609" cy="289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bject 3"/>
          <p:cNvSpPr txBox="1">
            <a:spLocks noChangeArrowheads="1"/>
          </p:cNvSpPr>
          <p:nvPr/>
        </p:nvSpPr>
        <p:spPr bwMode="auto">
          <a:xfrm>
            <a:off x="452887" y="1143000"/>
            <a:ext cx="1565120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Semi-Centennial storm</a:t>
            </a:r>
          </a:p>
        </p:txBody>
      </p:sp>
      <p:sp>
        <p:nvSpPr>
          <p:cNvPr id="18" name="object 3"/>
          <p:cNvSpPr txBox="1">
            <a:spLocks noChangeArrowheads="1"/>
          </p:cNvSpPr>
          <p:nvPr/>
        </p:nvSpPr>
        <p:spPr bwMode="auto">
          <a:xfrm>
            <a:off x="428445" y="4094202"/>
            <a:ext cx="1299713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xtLst/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Centennial storm</a:t>
            </a:r>
          </a:p>
        </p:txBody>
      </p:sp>
      <p:sp>
        <p:nvSpPr>
          <p:cNvPr id="22" name="object 3"/>
          <p:cNvSpPr txBox="1">
            <a:spLocks noChangeArrowheads="1"/>
          </p:cNvSpPr>
          <p:nvPr/>
        </p:nvSpPr>
        <p:spPr bwMode="auto">
          <a:xfrm>
            <a:off x="341606" y="3124200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23" name="object 3"/>
          <p:cNvSpPr txBox="1">
            <a:spLocks noChangeArrowheads="1"/>
          </p:cNvSpPr>
          <p:nvPr/>
        </p:nvSpPr>
        <p:spPr bwMode="auto">
          <a:xfrm>
            <a:off x="239851" y="6092343"/>
            <a:ext cx="178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2" name="object 3"/>
          <p:cNvSpPr txBox="1">
            <a:spLocks noChangeArrowheads="1"/>
          </p:cNvSpPr>
          <p:nvPr/>
        </p:nvSpPr>
        <p:spPr bwMode="auto">
          <a:xfrm>
            <a:off x="4952999" y="4688175"/>
            <a:ext cx="4138821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Erosion </a:t>
            </a:r>
            <a:r>
              <a:rPr lang="en-US" b="1" i="1" dirty="0">
                <a:latin typeface="Cambria" pitchFamily="18" charset="0"/>
              </a:rPr>
              <a:t>still exists </a:t>
            </a:r>
            <a:r>
              <a:rPr lang="en-US" b="1" i="1" dirty="0" smtClean="0">
                <a:latin typeface="Cambria" pitchFamily="18" charset="0"/>
              </a:rPr>
              <a:t>due to strong storms; </a:t>
            </a:r>
            <a:r>
              <a:rPr lang="en-US" b="1" i="1" dirty="0">
                <a:latin typeface="Cambria" pitchFamily="18" charset="0"/>
              </a:rPr>
              <a:t>but, the loss amount of beach area due to erosion with SBWs is much less than that without SBWs.</a:t>
            </a: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1600" dirty="0">
                <a:latin typeface="Cambria" pitchFamily="18" charset="0"/>
              </a:rPr>
              <a:t> </a:t>
            </a:r>
            <a:r>
              <a:rPr lang="en-US" sz="1600" dirty="0" smtClean="0">
                <a:latin typeface="Cambria" pitchFamily="18" charset="0"/>
              </a:rPr>
              <a:t>“Vu Minh Tuan et al. (2017</a:t>
            </a:r>
            <a:r>
              <a:rPr lang="en-US" sz="1600" dirty="0">
                <a:latin typeface="Cambria" pitchFamily="18" charset="0"/>
              </a:rPr>
              <a:t>). </a:t>
            </a:r>
            <a:r>
              <a:rPr lang="en-US" sz="1600" i="1" dirty="0">
                <a:latin typeface="Cambria" pitchFamily="18" charset="0"/>
              </a:rPr>
              <a:t>Investigation of shoreline changes in </a:t>
            </a:r>
            <a:r>
              <a:rPr lang="en-US" sz="1600" i="1" dirty="0" err="1">
                <a:latin typeface="Cambria" pitchFamily="18" charset="0"/>
              </a:rPr>
              <a:t>Ceinturon</a:t>
            </a:r>
            <a:r>
              <a:rPr lang="en-US" sz="1600" i="1" dirty="0">
                <a:latin typeface="Cambria" pitchFamily="18" charset="0"/>
              </a:rPr>
              <a:t> beach, </a:t>
            </a:r>
            <a:r>
              <a:rPr lang="en-US" sz="1600" i="1" dirty="0" err="1">
                <a:latin typeface="Cambria" pitchFamily="18" charset="0"/>
              </a:rPr>
              <a:t>Giens</a:t>
            </a:r>
            <a:r>
              <a:rPr lang="en-US" sz="1600" i="1" dirty="0">
                <a:latin typeface="Cambria" pitchFamily="18" charset="0"/>
              </a:rPr>
              <a:t> double tombolo, France</a:t>
            </a:r>
            <a:r>
              <a:rPr lang="en-US" sz="1600" dirty="0">
                <a:latin typeface="Cambria" pitchFamily="18" charset="0"/>
              </a:rPr>
              <a:t>. Mediterranean Marine Science (In Review</a:t>
            </a:r>
            <a:r>
              <a:rPr lang="en-US" sz="1600" dirty="0" smtClean="0">
                <a:latin typeface="Cambria" pitchFamily="18" charset="0"/>
              </a:rPr>
              <a:t>).” </a:t>
            </a:r>
            <a:endParaRPr lang="en-US" sz="1600" b="1" i="1" dirty="0" smtClean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2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3188"/>
            <a:ext cx="6096000" cy="430212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1. INTRODUCTION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7172" name="object 3"/>
          <p:cNvSpPr txBox="1">
            <a:spLocks noChangeArrowheads="1"/>
          </p:cNvSpPr>
          <p:nvPr/>
        </p:nvSpPr>
        <p:spPr bwMode="auto">
          <a:xfrm>
            <a:off x="460375" y="1376117"/>
            <a:ext cx="8145463" cy="52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endParaRPr lang="en-US" sz="2400" dirty="0" smtClean="0">
              <a:latin typeface="Cambria" pitchFamily="18" charset="0"/>
            </a:endParaRPr>
          </a:p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dirty="0" smtClean="0">
                <a:latin typeface="Cambria" pitchFamily="18" charset="0"/>
              </a:rPr>
              <a:t>			</a:t>
            </a:r>
            <a:endParaRPr lang="en-GB" sz="2000" b="1" i="1" dirty="0">
              <a:latin typeface="Cambria" pitchFamily="18" charset="0"/>
            </a:endParaRPr>
          </a:p>
        </p:txBody>
      </p:sp>
      <p:sp>
        <p:nvSpPr>
          <p:cNvPr id="6" name="object 3"/>
          <p:cNvSpPr txBox="1">
            <a:spLocks noChangeArrowheads="1"/>
          </p:cNvSpPr>
          <p:nvPr/>
        </p:nvSpPr>
        <p:spPr bwMode="auto">
          <a:xfrm>
            <a:off x="2362200" y="3713381"/>
            <a:ext cx="4267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La </a:t>
            </a:r>
            <a:r>
              <a:rPr lang="en-US" b="1" i="1" dirty="0" err="1" smtClean="0">
                <a:latin typeface="Cambria" pitchFamily="18" charset="0"/>
              </a:rPr>
              <a:t>Capte</a:t>
            </a:r>
            <a:r>
              <a:rPr lang="en-US" b="1" i="1" dirty="0" smtClean="0">
                <a:latin typeface="Cambria" pitchFamily="18" charset="0"/>
              </a:rPr>
              <a:t>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beach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27209"/>
            <a:ext cx="4114800" cy="2710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1155"/>
            <a:ext cx="4114800" cy="2717062"/>
          </a:xfrm>
          <a:prstGeom prst="rect">
            <a:avLst/>
          </a:prstGeom>
        </p:spPr>
      </p:pic>
      <p:sp>
        <p:nvSpPr>
          <p:cNvPr id="9" name="object 3"/>
          <p:cNvSpPr txBox="1">
            <a:spLocks noChangeArrowheads="1"/>
          </p:cNvSpPr>
          <p:nvPr/>
        </p:nvSpPr>
        <p:spPr bwMode="auto">
          <a:xfrm>
            <a:off x="2362200" y="2266845"/>
            <a:ext cx="4267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2008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(</a:t>
            </a:r>
            <a:r>
              <a:rPr lang="en-US" i="1" dirty="0" err="1" smtClean="0">
                <a:latin typeface="Cambria" pitchFamily="18" charset="0"/>
              </a:rPr>
              <a:t>Capanni</a:t>
            </a:r>
            <a:r>
              <a:rPr lang="en-US" i="1" dirty="0" smtClean="0">
                <a:latin typeface="Cambria" pitchFamily="18" charset="0"/>
              </a:rPr>
              <a:t>)</a:t>
            </a:r>
          </a:p>
        </p:txBody>
      </p:sp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2371477" y="5251186"/>
            <a:ext cx="4267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20648"/>
            <a:ext cx="3962400" cy="560376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1676400" y="4031155"/>
            <a:ext cx="2514600" cy="22598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752600" y="4031155"/>
            <a:ext cx="2286000" cy="14430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3"/>
          <p:cNvSpPr txBox="1">
            <a:spLocks noChangeArrowheads="1"/>
          </p:cNvSpPr>
          <p:nvPr/>
        </p:nvSpPr>
        <p:spPr bwMode="auto">
          <a:xfrm>
            <a:off x="2438400" y="3713381"/>
            <a:ext cx="4267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Pesquiers</a:t>
            </a:r>
            <a:r>
              <a:rPr lang="en-US" b="1" i="1" dirty="0" smtClean="0">
                <a:latin typeface="Cambria" pitchFamily="18" charset="0"/>
              </a:rPr>
              <a:t>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beach</a:t>
            </a:r>
          </a:p>
        </p:txBody>
      </p:sp>
      <p:sp>
        <p:nvSpPr>
          <p:cNvPr id="24" name="object 3"/>
          <p:cNvSpPr txBox="1">
            <a:spLocks noChangeArrowheads="1"/>
          </p:cNvSpPr>
          <p:nvPr/>
        </p:nvSpPr>
        <p:spPr bwMode="auto">
          <a:xfrm>
            <a:off x="2438400" y="2266845"/>
            <a:ext cx="4267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2003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(</a:t>
            </a:r>
            <a:r>
              <a:rPr lang="en-US" i="1" dirty="0" err="1" smtClean="0">
                <a:latin typeface="Cambria" pitchFamily="18" charset="0"/>
              </a:rPr>
              <a:t>Oceanide</a:t>
            </a:r>
            <a:r>
              <a:rPr lang="en-US" i="1" dirty="0" smtClean="0">
                <a:latin typeface="Cambria" pitchFamily="18" charset="0"/>
              </a:rPr>
              <a:t>)</a:t>
            </a:r>
          </a:p>
        </p:txBody>
      </p:sp>
      <p:pic>
        <p:nvPicPr>
          <p:cNvPr id="25" name="Picture 2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85617"/>
            <a:ext cx="4038600" cy="275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37423"/>
            <a:ext cx="4038600" cy="2878388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172200" y="1261817"/>
            <a:ext cx="533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934200" y="1376117"/>
            <a:ext cx="3810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86600" y="4880485"/>
            <a:ext cx="381000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892410" y="4031155"/>
            <a:ext cx="2146190" cy="10347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ject 3"/>
          <p:cNvSpPr txBox="1">
            <a:spLocks noChangeArrowheads="1"/>
          </p:cNvSpPr>
          <p:nvPr/>
        </p:nvSpPr>
        <p:spPr bwMode="auto">
          <a:xfrm>
            <a:off x="2399506" y="3361741"/>
            <a:ext cx="42672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South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of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Bona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beach</a:t>
            </a:r>
          </a:p>
        </p:txBody>
      </p:sp>
      <p:sp>
        <p:nvSpPr>
          <p:cNvPr id="33" name="object 3"/>
          <p:cNvSpPr txBox="1">
            <a:spLocks noChangeArrowheads="1"/>
          </p:cNvSpPr>
          <p:nvPr/>
        </p:nvSpPr>
        <p:spPr bwMode="auto">
          <a:xfrm>
            <a:off x="2438400" y="2276923"/>
            <a:ext cx="4267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2008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(</a:t>
            </a:r>
            <a:r>
              <a:rPr lang="en-US" i="1" dirty="0" err="1" smtClean="0">
                <a:latin typeface="Cambria" pitchFamily="18" charset="0"/>
              </a:rPr>
              <a:t>Oceanide</a:t>
            </a:r>
            <a:r>
              <a:rPr lang="en-US" i="1" dirty="0" smtClean="0">
                <a:latin typeface="Cambria" pitchFamily="18" charset="0"/>
              </a:rPr>
              <a:t>)</a:t>
            </a:r>
          </a:p>
        </p:txBody>
      </p:sp>
      <p:pic>
        <p:nvPicPr>
          <p:cNvPr id="34" name="Picture 3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85618"/>
            <a:ext cx="4038600" cy="2751805"/>
          </a:xfrm>
          <a:prstGeom prst="rect">
            <a:avLst/>
          </a:prstGeom>
          <a:noFill/>
        </p:spPr>
      </p:pic>
      <p:pic>
        <p:nvPicPr>
          <p:cNvPr id="35" name="Picture 3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5301"/>
            <a:ext cx="4038600" cy="2809116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6438900" y="1947617"/>
            <a:ext cx="11049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1892410" y="4015301"/>
            <a:ext cx="2146190" cy="7958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3"/>
          <p:cNvSpPr txBox="1">
            <a:spLocks noChangeArrowheads="1"/>
          </p:cNvSpPr>
          <p:nvPr/>
        </p:nvSpPr>
        <p:spPr bwMode="auto">
          <a:xfrm>
            <a:off x="2438400" y="3366021"/>
            <a:ext cx="42672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North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of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Bona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beach</a:t>
            </a:r>
          </a:p>
        </p:txBody>
      </p:sp>
      <p:pic>
        <p:nvPicPr>
          <p:cNvPr id="40" name="Picture 3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85617"/>
            <a:ext cx="4038599" cy="275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05017"/>
            <a:ext cx="4038600" cy="2803339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806810" y="2522778"/>
            <a:ext cx="1307990" cy="11906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bject 3"/>
          <p:cNvSpPr txBox="1">
            <a:spLocks noChangeArrowheads="1"/>
          </p:cNvSpPr>
          <p:nvPr/>
        </p:nvSpPr>
        <p:spPr bwMode="auto">
          <a:xfrm>
            <a:off x="2438400" y="2246049"/>
            <a:ext cx="4267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2009 </a:t>
            </a: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i="1" dirty="0" smtClean="0">
                <a:latin typeface="Cambria" pitchFamily="18" charset="0"/>
              </a:rPr>
              <a:t>(</a:t>
            </a:r>
            <a:r>
              <a:rPr lang="en-US" i="1" dirty="0" err="1" smtClean="0">
                <a:latin typeface="Cambria" pitchFamily="18" charset="0"/>
              </a:rPr>
              <a:t>Oceanide</a:t>
            </a:r>
            <a:r>
              <a:rPr lang="en-US" i="1" dirty="0" smtClean="0">
                <a:latin typeface="Cambria" pitchFamily="18" charset="0"/>
              </a:rPr>
              <a:t>)</a:t>
            </a:r>
          </a:p>
        </p:txBody>
      </p:sp>
      <p:sp>
        <p:nvSpPr>
          <p:cNvPr id="46" name="object 3"/>
          <p:cNvSpPr txBox="1">
            <a:spLocks noChangeArrowheads="1"/>
          </p:cNvSpPr>
          <p:nvPr/>
        </p:nvSpPr>
        <p:spPr bwMode="auto">
          <a:xfrm>
            <a:off x="2438400" y="3719964"/>
            <a:ext cx="4267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err="1" smtClean="0">
                <a:latin typeface="Cambria" pitchFamily="18" charset="0"/>
              </a:rPr>
              <a:t>Ceinturon</a:t>
            </a:r>
            <a:endParaRPr lang="en-US" b="1" i="1" dirty="0" smtClean="0">
              <a:latin typeface="Cambria" pitchFamily="18" charset="0"/>
            </a:endParaRPr>
          </a:p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beach</a:t>
            </a:r>
          </a:p>
        </p:txBody>
      </p:sp>
      <p:pic>
        <p:nvPicPr>
          <p:cNvPr id="47" name="Picture 4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1185618"/>
            <a:ext cx="4038601" cy="275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4015301"/>
            <a:ext cx="4038602" cy="2822571"/>
          </a:xfrm>
          <a:prstGeom prst="rect">
            <a:avLst/>
          </a:prstGeom>
        </p:spPr>
      </p:pic>
      <p:pic>
        <p:nvPicPr>
          <p:cNvPr id="49" name="Picture 48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05017"/>
            <a:ext cx="4033299" cy="2820380"/>
          </a:xfrm>
          <a:prstGeom prst="rect">
            <a:avLst/>
          </a:prstGeom>
        </p:spPr>
      </p:pic>
      <p:sp>
        <p:nvSpPr>
          <p:cNvPr id="7171" name="Oval 7170"/>
          <p:cNvSpPr/>
          <p:nvPr/>
        </p:nvSpPr>
        <p:spPr>
          <a:xfrm>
            <a:off x="5538415" y="1185617"/>
            <a:ext cx="1066800" cy="1006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324600" y="5436952"/>
            <a:ext cx="1295400" cy="1006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610185" y="1566617"/>
            <a:ext cx="381166" cy="625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"/>
          <p:cNvSpPr txBox="1">
            <a:spLocks noChangeArrowheads="1"/>
          </p:cNvSpPr>
          <p:nvPr/>
        </p:nvSpPr>
        <p:spPr bwMode="auto">
          <a:xfrm>
            <a:off x="0" y="685800"/>
            <a:ext cx="8839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Although some protective works have been placed, severe erosion still occurs in some areas.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0" grpId="0"/>
      <p:bldP spid="10" grpId="1"/>
      <p:bldP spid="10" grpId="2"/>
      <p:bldP spid="10" grpId="3"/>
      <p:bldP spid="10" grpId="4"/>
      <p:bldP spid="10" grpId="5"/>
      <p:bldP spid="10" grpId="6"/>
      <p:bldP spid="23" grpId="0"/>
      <p:bldP spid="23" grpId="1"/>
      <p:bldP spid="24" grpId="0"/>
      <p:bldP spid="24" grpId="1"/>
      <p:bldP spid="22" grpId="0" animBg="1"/>
      <p:bldP spid="22" grpId="1" animBg="1"/>
      <p:bldP spid="28" grpId="0" animBg="1"/>
      <p:bldP spid="28" grpId="1" animBg="1"/>
      <p:bldP spid="29" grpId="0" animBg="1"/>
      <p:bldP spid="29" grpId="1" animBg="1"/>
      <p:bldP spid="32" grpId="0"/>
      <p:bldP spid="32" grpId="1"/>
      <p:bldP spid="33" grpId="0"/>
      <p:bldP spid="33" grpId="1"/>
      <p:bldP spid="33" grpId="2"/>
      <p:bldP spid="33" grpId="3"/>
      <p:bldP spid="31" grpId="0" animBg="1"/>
      <p:bldP spid="31" grpId="1" animBg="1"/>
      <p:bldP spid="39" grpId="0"/>
      <p:bldP spid="39" grpId="1"/>
      <p:bldP spid="45" grpId="2"/>
      <p:bldP spid="46" grpId="0"/>
      <p:bldP spid="7171" grpId="0" animBg="1"/>
      <p:bldP spid="52" grpId="0" animBg="1"/>
      <p:bldP spid="5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7. CONCLUSIONS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750124"/>
            <a:ext cx="8839200" cy="595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200" dirty="0" smtClean="0">
                <a:latin typeface="Cambria" pitchFamily="18" charset="0"/>
              </a:rPr>
              <a:t>The shore-normal </a:t>
            </a:r>
            <a:r>
              <a:rPr lang="en-US" sz="2200" dirty="0">
                <a:latin typeface="Cambria" pitchFamily="18" charset="0"/>
              </a:rPr>
              <a:t>structures </a:t>
            </a:r>
            <a:r>
              <a:rPr lang="en-US" sz="2200" dirty="0" smtClean="0">
                <a:latin typeface="Cambria" pitchFamily="18" charset="0"/>
              </a:rPr>
              <a:t>mainly cause severe erosion in downstream areas.</a:t>
            </a:r>
            <a:endParaRPr lang="en-US" sz="2200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200" dirty="0" smtClean="0">
                <a:latin typeface="Cambria" pitchFamily="18" charset="0"/>
              </a:rPr>
              <a:t>The </a:t>
            </a:r>
            <a:r>
              <a:rPr lang="en-US" sz="2200" dirty="0">
                <a:latin typeface="Cambria" pitchFamily="18" charset="0"/>
              </a:rPr>
              <a:t>strongest impact of </a:t>
            </a:r>
            <a:r>
              <a:rPr lang="en-US" sz="2200" dirty="0" smtClean="0">
                <a:latin typeface="Cambria" pitchFamily="18" charset="0"/>
              </a:rPr>
              <a:t>the </a:t>
            </a:r>
            <a:r>
              <a:rPr lang="en-US" sz="2200" dirty="0">
                <a:latin typeface="Cambria" pitchFamily="18" charset="0"/>
              </a:rPr>
              <a:t>northeast </a:t>
            </a:r>
            <a:r>
              <a:rPr lang="en-US" sz="2200" dirty="0" smtClean="0">
                <a:latin typeface="Cambria" pitchFamily="18" charset="0"/>
              </a:rPr>
              <a:t>winds, </a:t>
            </a:r>
            <a:r>
              <a:rPr lang="en-US" sz="2200" dirty="0">
                <a:latin typeface="Cambria" pitchFamily="18" charset="0"/>
              </a:rPr>
              <a:t>except </a:t>
            </a:r>
            <a:r>
              <a:rPr lang="en-US" sz="2200" dirty="0" smtClean="0">
                <a:latin typeface="Cambria" pitchFamily="18" charset="0"/>
              </a:rPr>
              <a:t>around </a:t>
            </a:r>
            <a:r>
              <a:rPr lang="en-US" sz="2200" dirty="0">
                <a:latin typeface="Cambria" pitchFamily="18" charset="0"/>
              </a:rPr>
              <a:t>Bona beach. </a:t>
            </a:r>
            <a:endParaRPr lang="en-US" sz="22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200" dirty="0" smtClean="0">
                <a:latin typeface="Cambria" pitchFamily="18" charset="0"/>
              </a:rPr>
              <a:t>The </a:t>
            </a:r>
            <a:r>
              <a:rPr lang="en-US" sz="2200" dirty="0">
                <a:latin typeface="Cambria" pitchFamily="18" charset="0"/>
              </a:rPr>
              <a:t>decisive role </a:t>
            </a:r>
            <a:r>
              <a:rPr lang="en-US" sz="2200" dirty="0" smtClean="0">
                <a:latin typeface="Cambria" pitchFamily="18" charset="0"/>
              </a:rPr>
              <a:t>of the winter climates in the beach morphological evolution along the eastern </a:t>
            </a:r>
            <a:r>
              <a:rPr lang="en-US" sz="2200" dirty="0" err="1" smtClean="0">
                <a:latin typeface="Cambria" pitchFamily="18" charset="0"/>
              </a:rPr>
              <a:t>Giens</a:t>
            </a:r>
            <a:r>
              <a:rPr lang="en-US" sz="2200" dirty="0" smtClean="0">
                <a:latin typeface="Cambria" pitchFamily="18" charset="0"/>
              </a:rPr>
              <a:t> tombolo.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200" dirty="0" smtClean="0">
                <a:latin typeface="Cambria" pitchFamily="18" charset="0"/>
              </a:rPr>
              <a:t>The </a:t>
            </a:r>
            <a:r>
              <a:rPr lang="en-US" sz="2200" dirty="0">
                <a:latin typeface="Cambria" pitchFamily="18" charset="0"/>
              </a:rPr>
              <a:t>higher level of storm causes the larger and stronger impacts on </a:t>
            </a:r>
            <a:r>
              <a:rPr lang="en-US" sz="2200" dirty="0" smtClean="0">
                <a:latin typeface="Cambria" pitchFamily="18" charset="0"/>
              </a:rPr>
              <a:t>hydrodynamics and </a:t>
            </a:r>
            <a:r>
              <a:rPr lang="en-US" sz="2200" dirty="0">
                <a:latin typeface="Cambria" pitchFamily="18" charset="0"/>
              </a:rPr>
              <a:t>sediment transport. </a:t>
            </a:r>
            <a:endParaRPr lang="en-US" sz="2200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200" dirty="0">
                <a:latin typeface="Cambria" pitchFamily="18" charset="0"/>
              </a:rPr>
              <a:t>The main </a:t>
            </a:r>
            <a:r>
              <a:rPr lang="en-US" sz="2200" dirty="0" err="1">
                <a:latin typeface="Cambria" pitchFamily="18" charset="0"/>
              </a:rPr>
              <a:t>longshore</a:t>
            </a:r>
            <a:r>
              <a:rPr lang="en-US" sz="2200" dirty="0">
                <a:latin typeface="Cambria" pitchFamily="18" charset="0"/>
              </a:rPr>
              <a:t> current generally directs from north to south.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200" dirty="0" smtClean="0">
                <a:latin typeface="Cambria" pitchFamily="18" charset="0"/>
              </a:rPr>
              <a:t>The regression </a:t>
            </a:r>
            <a:r>
              <a:rPr lang="en-US" sz="2200" dirty="0">
                <a:latin typeface="Cambria" pitchFamily="18" charset="0"/>
              </a:rPr>
              <a:t>of </a:t>
            </a:r>
            <a:r>
              <a:rPr lang="en-US" sz="2200" dirty="0" err="1">
                <a:latin typeface="Cambria" pitchFamily="18" charset="0"/>
              </a:rPr>
              <a:t>Posidonia</a:t>
            </a:r>
            <a:r>
              <a:rPr lang="en-US" sz="2200" dirty="0">
                <a:latin typeface="Cambria" pitchFamily="18" charset="0"/>
              </a:rPr>
              <a:t> in </a:t>
            </a:r>
            <a:r>
              <a:rPr lang="en-US" sz="2200" dirty="0" err="1">
                <a:latin typeface="Cambria" pitchFamily="18" charset="0"/>
              </a:rPr>
              <a:t>Hyères</a:t>
            </a:r>
            <a:r>
              <a:rPr lang="en-US" sz="2200" dirty="0">
                <a:latin typeface="Cambria" pitchFamily="18" charset="0"/>
              </a:rPr>
              <a:t> bay cause a considerable increase of </a:t>
            </a:r>
            <a:r>
              <a:rPr lang="en-US" sz="2200" dirty="0" smtClean="0">
                <a:latin typeface="Cambria" pitchFamily="18" charset="0"/>
              </a:rPr>
              <a:t>hydrodynamics </a:t>
            </a:r>
            <a:r>
              <a:rPr lang="en-US" sz="2200" dirty="0">
                <a:latin typeface="Cambria" pitchFamily="18" charset="0"/>
              </a:rPr>
              <a:t>and sediment transport rate, specifically in storms.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200" dirty="0">
                <a:latin typeface="Cambria" pitchFamily="18" charset="0"/>
              </a:rPr>
              <a:t>Beach nourishment conducted </a:t>
            </a:r>
            <a:r>
              <a:rPr lang="en-US" sz="2200">
                <a:latin typeface="Cambria" pitchFamily="18" charset="0"/>
              </a:rPr>
              <a:t>annually </a:t>
            </a:r>
            <a:r>
              <a:rPr lang="en-US" sz="2200" smtClean="0">
                <a:latin typeface="Cambria" pitchFamily="18" charset="0"/>
              </a:rPr>
              <a:t>is </a:t>
            </a:r>
            <a:r>
              <a:rPr lang="en-US" sz="2200" dirty="0">
                <a:latin typeface="Cambria" pitchFamily="18" charset="0"/>
              </a:rPr>
              <a:t>not an effective and long-term solution for protecting the </a:t>
            </a:r>
            <a:r>
              <a:rPr lang="en-US" sz="2200" dirty="0" smtClean="0">
                <a:latin typeface="Cambria" pitchFamily="18" charset="0"/>
              </a:rPr>
              <a:t>beaches </a:t>
            </a:r>
            <a:r>
              <a:rPr lang="en-US" sz="2200" dirty="0">
                <a:latin typeface="Cambria" pitchFamily="18" charset="0"/>
              </a:rPr>
              <a:t>from coastal erosion.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sz="2200" dirty="0" smtClean="0">
                <a:latin typeface="Cambria" pitchFamily="18" charset="0"/>
              </a:rPr>
              <a:t>SBWs plays a very important role in protecting central </a:t>
            </a:r>
            <a:r>
              <a:rPr lang="en-US" sz="2200" dirty="0" err="1" smtClean="0">
                <a:latin typeface="Cambria" pitchFamily="18" charset="0"/>
              </a:rPr>
              <a:t>Ceinturon</a:t>
            </a:r>
            <a:r>
              <a:rPr lang="en-US" sz="2200" dirty="0" smtClean="0">
                <a:latin typeface="Cambria" pitchFamily="18" charset="0"/>
              </a:rPr>
              <a:t> and Bona beaches.</a:t>
            </a:r>
            <a:endParaRPr lang="en-US" sz="2200" dirty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8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02513"/>
            <a:ext cx="101346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PUBLICATIONS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898297"/>
            <a:ext cx="8839200" cy="481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+mj-lt"/>
              <a:buAutoNum type="arabicParenR"/>
            </a:pPr>
            <a:r>
              <a:rPr lang="en-US" dirty="0" smtClean="0">
                <a:latin typeface="Cambria" pitchFamily="18" charset="0"/>
              </a:rPr>
              <a:t>Vu</a:t>
            </a:r>
            <a:r>
              <a:rPr lang="en-US" dirty="0">
                <a:latin typeface="Cambria" pitchFamily="18" charset="0"/>
              </a:rPr>
              <a:t>, M. T., </a:t>
            </a:r>
            <a:r>
              <a:rPr lang="en-US" dirty="0" err="1">
                <a:latin typeface="Cambria" pitchFamily="18" charset="0"/>
              </a:rPr>
              <a:t>Lacroix</a:t>
            </a:r>
            <a:r>
              <a:rPr lang="en-US" dirty="0">
                <a:latin typeface="Cambria" pitchFamily="18" charset="0"/>
              </a:rPr>
              <a:t>, Y., &amp; Nguyen, V. T. (2017). </a:t>
            </a:r>
            <a:r>
              <a:rPr lang="en-US" i="1" dirty="0">
                <a:latin typeface="Cambria" pitchFamily="18" charset="0"/>
              </a:rPr>
              <a:t>Investigating the impacts of the regression of </a:t>
            </a:r>
            <a:r>
              <a:rPr lang="en-US" i="1" dirty="0" err="1">
                <a:latin typeface="Cambria" pitchFamily="18" charset="0"/>
              </a:rPr>
              <a:t>Posidonia</a:t>
            </a:r>
            <a:r>
              <a:rPr lang="en-US" i="1" dirty="0">
                <a:latin typeface="Cambria" pitchFamily="18" charset="0"/>
              </a:rPr>
              <a:t> </a:t>
            </a:r>
            <a:r>
              <a:rPr lang="en-US" i="1" dirty="0" err="1">
                <a:latin typeface="Cambria" pitchFamily="18" charset="0"/>
              </a:rPr>
              <a:t>oceanica</a:t>
            </a:r>
            <a:r>
              <a:rPr lang="en-US" i="1" dirty="0">
                <a:latin typeface="Cambria" pitchFamily="18" charset="0"/>
              </a:rPr>
              <a:t> on hydrodynamics and sediment transport in </a:t>
            </a:r>
            <a:r>
              <a:rPr lang="en-US" i="1" dirty="0" err="1">
                <a:latin typeface="Cambria" pitchFamily="18" charset="0"/>
              </a:rPr>
              <a:t>Giens</a:t>
            </a:r>
            <a:r>
              <a:rPr lang="en-US" i="1" dirty="0">
                <a:latin typeface="Cambria" pitchFamily="18" charset="0"/>
              </a:rPr>
              <a:t> Gulf</a:t>
            </a:r>
            <a:r>
              <a:rPr lang="en-US" dirty="0">
                <a:latin typeface="Cambria" pitchFamily="18" charset="0"/>
              </a:rPr>
              <a:t>. Ocean Engineering</a:t>
            </a:r>
            <a:r>
              <a:rPr lang="en-US" i="1" dirty="0">
                <a:latin typeface="Cambria" pitchFamily="18" charset="0"/>
              </a:rPr>
              <a:t>, </a:t>
            </a:r>
            <a:r>
              <a:rPr lang="en-US" dirty="0">
                <a:latin typeface="Cambria" pitchFamily="18" charset="0"/>
              </a:rPr>
              <a:t>146, 70-86. </a:t>
            </a:r>
            <a:r>
              <a:rPr lang="en-US" dirty="0" err="1">
                <a:latin typeface="Cambria" pitchFamily="18" charset="0"/>
              </a:rPr>
              <a:t>doi</a:t>
            </a:r>
            <a:r>
              <a:rPr lang="en-US" dirty="0">
                <a:latin typeface="Cambria" pitchFamily="18" charset="0"/>
              </a:rPr>
              <a:t>: </a:t>
            </a:r>
            <a:r>
              <a:rPr lang="en-US" dirty="0">
                <a:latin typeface="Cambria" pitchFamily="18" charset="0"/>
                <a:hlinkClick r:id="rId2"/>
              </a:rPr>
              <a:t>https://</a:t>
            </a:r>
            <a:r>
              <a:rPr lang="en-US" dirty="0" smtClean="0">
                <a:latin typeface="Cambria" pitchFamily="18" charset="0"/>
                <a:hlinkClick r:id="rId2"/>
              </a:rPr>
              <a:t>doi.org/10.1016/j.oceaneng.2017.09.051</a:t>
            </a:r>
            <a:endParaRPr lang="en-US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+mj-lt"/>
              <a:buAutoNum type="arabicParenR"/>
            </a:pPr>
            <a:r>
              <a:rPr lang="en-US" dirty="0" smtClean="0">
                <a:latin typeface="Cambria" pitchFamily="18" charset="0"/>
              </a:rPr>
              <a:t>Vu</a:t>
            </a:r>
            <a:r>
              <a:rPr lang="en-US" dirty="0">
                <a:latin typeface="Cambria" pitchFamily="18" charset="0"/>
              </a:rPr>
              <a:t>, M. T., &amp; </a:t>
            </a:r>
            <a:r>
              <a:rPr lang="en-US" dirty="0" err="1">
                <a:latin typeface="Cambria" pitchFamily="18" charset="0"/>
              </a:rPr>
              <a:t>Lacroix</a:t>
            </a:r>
            <a:r>
              <a:rPr lang="en-US" dirty="0">
                <a:latin typeface="Cambria" pitchFamily="18" charset="0"/>
              </a:rPr>
              <a:t>, Y. (</a:t>
            </a:r>
            <a:r>
              <a:rPr lang="en-US" dirty="0" smtClean="0">
                <a:latin typeface="Cambria" pitchFamily="18" charset="0"/>
              </a:rPr>
              <a:t>2017). </a:t>
            </a:r>
            <a:r>
              <a:rPr lang="en-US" i="1" dirty="0">
                <a:latin typeface="Cambria" pitchFamily="18" charset="0"/>
              </a:rPr>
              <a:t>Investigation of shoreline changes in </a:t>
            </a:r>
            <a:r>
              <a:rPr lang="en-US" i="1" dirty="0" err="1">
                <a:latin typeface="Cambria" pitchFamily="18" charset="0"/>
              </a:rPr>
              <a:t>Ceinturon</a:t>
            </a:r>
            <a:r>
              <a:rPr lang="en-US" i="1" dirty="0">
                <a:latin typeface="Cambria" pitchFamily="18" charset="0"/>
              </a:rPr>
              <a:t> beach, </a:t>
            </a:r>
            <a:r>
              <a:rPr lang="en-US" i="1" dirty="0" err="1">
                <a:latin typeface="Cambria" pitchFamily="18" charset="0"/>
              </a:rPr>
              <a:t>Giens</a:t>
            </a:r>
            <a:r>
              <a:rPr lang="en-US" i="1" dirty="0">
                <a:latin typeface="Cambria" pitchFamily="18" charset="0"/>
              </a:rPr>
              <a:t> double tombolo, France</a:t>
            </a:r>
            <a:r>
              <a:rPr lang="en-US" dirty="0">
                <a:latin typeface="Cambria" pitchFamily="18" charset="0"/>
              </a:rPr>
              <a:t>. Mediterranean Marine Science (In Review).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+mj-lt"/>
              <a:buAutoNum type="arabicParenR"/>
            </a:pPr>
            <a:r>
              <a:rPr lang="en-US" dirty="0" smtClean="0">
                <a:latin typeface="Cambria" pitchFamily="18" charset="0"/>
              </a:rPr>
              <a:t>Vu</a:t>
            </a:r>
            <a:r>
              <a:rPr lang="en-US" dirty="0">
                <a:latin typeface="Cambria" pitchFamily="18" charset="0"/>
              </a:rPr>
              <a:t>, M. T., </a:t>
            </a:r>
            <a:r>
              <a:rPr lang="en-US" dirty="0" err="1">
                <a:latin typeface="Cambria" pitchFamily="18" charset="0"/>
              </a:rPr>
              <a:t>Lacroix</a:t>
            </a:r>
            <a:r>
              <a:rPr lang="en-US" dirty="0">
                <a:latin typeface="Cambria" pitchFamily="18" charset="0"/>
              </a:rPr>
              <a:t>, Y., &amp; Nguyen, V. T. (</a:t>
            </a:r>
            <a:r>
              <a:rPr lang="en-US" dirty="0" smtClean="0">
                <a:latin typeface="Cambria" pitchFamily="18" charset="0"/>
              </a:rPr>
              <a:t>2017). </a:t>
            </a:r>
            <a:r>
              <a:rPr lang="en-US" i="1" dirty="0">
                <a:latin typeface="Cambria" pitchFamily="18" charset="0"/>
              </a:rPr>
              <a:t>Empirical </a:t>
            </a:r>
            <a:r>
              <a:rPr lang="en-US" i="1" dirty="0" err="1">
                <a:latin typeface="Cambria" pitchFamily="18" charset="0"/>
              </a:rPr>
              <a:t>equilirium</a:t>
            </a:r>
            <a:r>
              <a:rPr lang="en-US" i="1" dirty="0">
                <a:latin typeface="Cambria" pitchFamily="18" charset="0"/>
              </a:rPr>
              <a:t> beach profiles along the eastern tombolo of </a:t>
            </a:r>
            <a:r>
              <a:rPr lang="en-US" i="1" dirty="0" err="1">
                <a:latin typeface="Cambria" pitchFamily="18" charset="0"/>
              </a:rPr>
              <a:t>Giens</a:t>
            </a:r>
            <a:r>
              <a:rPr lang="en-US" dirty="0">
                <a:latin typeface="Cambria" pitchFamily="18" charset="0"/>
              </a:rPr>
              <a:t>. Journal of marine Science and Application (Accepted).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+mj-lt"/>
              <a:buAutoNum type="arabicParenR"/>
            </a:pPr>
            <a:r>
              <a:rPr lang="en-US" dirty="0" smtClean="0">
                <a:latin typeface="Cambria" pitchFamily="18" charset="0"/>
              </a:rPr>
              <a:t>Vu</a:t>
            </a:r>
            <a:r>
              <a:rPr lang="en-US" dirty="0">
                <a:latin typeface="Cambria" pitchFamily="18" charset="0"/>
              </a:rPr>
              <a:t>, M. T., </a:t>
            </a:r>
            <a:r>
              <a:rPr lang="en-US" dirty="0" err="1">
                <a:latin typeface="Cambria" pitchFamily="18" charset="0"/>
              </a:rPr>
              <a:t>Lacroix</a:t>
            </a:r>
            <a:r>
              <a:rPr lang="en-US" dirty="0">
                <a:latin typeface="Cambria" pitchFamily="18" charset="0"/>
              </a:rPr>
              <a:t>, Y., Than, V. V., &amp; Nguyen, V. T. (</a:t>
            </a:r>
            <a:r>
              <a:rPr lang="en-US" dirty="0" smtClean="0">
                <a:latin typeface="Cambria" pitchFamily="18" charset="0"/>
              </a:rPr>
              <a:t>2017). </a:t>
            </a:r>
            <a:r>
              <a:rPr lang="en-US" i="1" dirty="0">
                <a:latin typeface="Cambria" pitchFamily="18" charset="0"/>
              </a:rPr>
              <a:t>Application of geospatial techniques for prediction of shoreline changes in </a:t>
            </a:r>
            <a:r>
              <a:rPr lang="en-US" i="1" dirty="0" err="1">
                <a:latin typeface="Cambria" pitchFamily="18" charset="0"/>
              </a:rPr>
              <a:t>Almanarre</a:t>
            </a:r>
            <a:r>
              <a:rPr lang="en-US" i="1" dirty="0">
                <a:latin typeface="Cambria" pitchFamily="18" charset="0"/>
              </a:rPr>
              <a:t> beach, France</a:t>
            </a:r>
            <a:r>
              <a:rPr lang="en-US" dirty="0">
                <a:latin typeface="Cambria" pitchFamily="18" charset="0"/>
              </a:rPr>
              <a:t>. Indian Journal of Geo-Marine Science (Accepted).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+mj-lt"/>
              <a:buAutoNum type="arabicParenR"/>
            </a:pPr>
            <a:r>
              <a:rPr lang="en-US" dirty="0" err="1" smtClean="0">
                <a:latin typeface="Cambria" pitchFamily="18" charset="0"/>
              </a:rPr>
              <a:t>Lacroix</a:t>
            </a:r>
            <a:r>
              <a:rPr lang="en-US" dirty="0">
                <a:latin typeface="Cambria" pitchFamily="18" charset="0"/>
              </a:rPr>
              <a:t>, Y., Vu, M. T., Than, V. V., &amp; Nguyen, V. T. (2015). </a:t>
            </a:r>
            <a:r>
              <a:rPr lang="en-US" i="1" dirty="0">
                <a:latin typeface="Cambria" pitchFamily="18" charset="0"/>
              </a:rPr>
              <a:t>Modeling the effect of geotextile submerged breakwater on hydrodynamics in La </a:t>
            </a:r>
            <a:r>
              <a:rPr lang="en-US" i="1" dirty="0" err="1">
                <a:latin typeface="Cambria" pitchFamily="18" charset="0"/>
              </a:rPr>
              <a:t>Capte</a:t>
            </a:r>
            <a:r>
              <a:rPr lang="en-US" i="1" dirty="0">
                <a:latin typeface="Cambria" pitchFamily="18" charset="0"/>
              </a:rPr>
              <a:t> beach</a:t>
            </a:r>
            <a:r>
              <a:rPr lang="en-US" dirty="0">
                <a:latin typeface="Cambria" pitchFamily="18" charset="0"/>
              </a:rPr>
              <a:t>. Paper presented at the Vietnam-Japan Workshop on Estuaries, Coasts and Rivers, Hoi An, Vietnam.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+mj-lt"/>
              <a:buAutoNum type="arabicParenR"/>
            </a:pPr>
            <a:r>
              <a:rPr lang="en-US" dirty="0" smtClean="0">
                <a:latin typeface="Cambria" pitchFamily="18" charset="0"/>
              </a:rPr>
              <a:t>Vu</a:t>
            </a:r>
            <a:r>
              <a:rPr lang="en-US" dirty="0">
                <a:latin typeface="Cambria" pitchFamily="18" charset="0"/>
              </a:rPr>
              <a:t>, M. T., &amp; </a:t>
            </a:r>
            <a:r>
              <a:rPr lang="en-US" dirty="0" err="1">
                <a:latin typeface="Cambria" pitchFamily="18" charset="0"/>
              </a:rPr>
              <a:t>Lacroix</a:t>
            </a:r>
            <a:r>
              <a:rPr lang="en-US" dirty="0">
                <a:latin typeface="Cambria" pitchFamily="18" charset="0"/>
              </a:rPr>
              <a:t>, Y. (2018). </a:t>
            </a:r>
            <a:r>
              <a:rPr lang="en-US" i="1" dirty="0">
                <a:latin typeface="Cambria" pitchFamily="18" charset="0"/>
              </a:rPr>
              <a:t>Investigating the effects of sea-level rise on </a:t>
            </a:r>
            <a:r>
              <a:rPr lang="en-US" i="1" dirty="0" err="1">
                <a:latin typeface="Cambria" pitchFamily="18" charset="0"/>
              </a:rPr>
              <a:t>morphodynamics</a:t>
            </a:r>
            <a:r>
              <a:rPr lang="en-US" i="1" dirty="0">
                <a:latin typeface="Cambria" pitchFamily="18" charset="0"/>
              </a:rPr>
              <a:t> in the western </a:t>
            </a:r>
            <a:r>
              <a:rPr lang="en-US" i="1" dirty="0" err="1">
                <a:latin typeface="Cambria" pitchFamily="18" charset="0"/>
              </a:rPr>
              <a:t>Giens</a:t>
            </a:r>
            <a:r>
              <a:rPr lang="en-US" i="1" dirty="0">
                <a:latin typeface="Cambria" pitchFamily="18" charset="0"/>
              </a:rPr>
              <a:t> tombolo, France.</a:t>
            </a:r>
            <a:r>
              <a:rPr lang="en-US" dirty="0">
                <a:latin typeface="Cambria" pitchFamily="18" charset="0"/>
              </a:rPr>
              <a:t> Paper presented at the ICESE 2018, Barcelona, Spain</a:t>
            </a:r>
            <a:r>
              <a:rPr lang="en-US" dirty="0" smtClean="0">
                <a:latin typeface="Cambria" pitchFamily="18" charset="0"/>
              </a:rPr>
              <a:t>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51825" y="1041400"/>
            <a:ext cx="568325" cy="1349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Edu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cat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endParaRPr sz="80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2350" y="990600"/>
            <a:ext cx="6619312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 </a:t>
            </a:r>
          </a:p>
          <a:p>
            <a:pPr algn="ctr">
              <a:defRPr/>
            </a:pPr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for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3188"/>
            <a:ext cx="6096000" cy="430212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1. INTRODUCTION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7172" name="object 3"/>
          <p:cNvSpPr txBox="1">
            <a:spLocks noChangeArrowheads="1"/>
          </p:cNvSpPr>
          <p:nvPr/>
        </p:nvSpPr>
        <p:spPr bwMode="auto">
          <a:xfrm>
            <a:off x="0" y="811917"/>
            <a:ext cx="87630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The </a:t>
            </a:r>
            <a:r>
              <a:rPr lang="en-US" sz="2400" b="1" dirty="0">
                <a:latin typeface="Cambria" pitchFamily="18" charset="0"/>
              </a:rPr>
              <a:t>main </a:t>
            </a:r>
            <a:r>
              <a:rPr lang="en-US" sz="2400" b="1" dirty="0" smtClean="0">
                <a:latin typeface="Cambria" pitchFamily="18" charset="0"/>
              </a:rPr>
              <a:t>objectives </a:t>
            </a:r>
            <a:r>
              <a:rPr lang="en-US" sz="2400" b="1" dirty="0">
                <a:latin typeface="Cambria" pitchFamily="18" charset="0"/>
              </a:rPr>
              <a:t>of this </a:t>
            </a:r>
            <a:r>
              <a:rPr lang="en-US" sz="2400" b="1" dirty="0" smtClean="0">
                <a:latin typeface="Cambria" pitchFamily="18" charset="0"/>
              </a:rPr>
              <a:t>thesis: </a:t>
            </a:r>
          </a:p>
          <a:p>
            <a:pPr marL="469900" indent="-457200" algn="just" eaLnBrk="1" hangingPunct="1">
              <a:spcBef>
                <a:spcPts val="575"/>
              </a:spcBef>
              <a:buClr>
                <a:srgbClr val="CC3300"/>
              </a:buClr>
              <a:buFont typeface="+mj-lt"/>
              <a:buAutoNum type="arabicParenR"/>
            </a:pPr>
            <a:r>
              <a:rPr lang="en-US" sz="2400" dirty="0" smtClean="0">
                <a:latin typeface="Cambria" pitchFamily="18" charset="0"/>
              </a:rPr>
              <a:t>to </a:t>
            </a:r>
            <a:r>
              <a:rPr lang="en-US" sz="2400" dirty="0">
                <a:latin typeface="Cambria" pitchFamily="18" charset="0"/>
              </a:rPr>
              <a:t>investigate the changes in coastal hydrodynamic and sediment transport </a:t>
            </a:r>
            <a:r>
              <a:rPr lang="en-US" sz="2400" dirty="0" smtClean="0">
                <a:latin typeface="Cambria" pitchFamily="18" charset="0"/>
              </a:rPr>
              <a:t>conditions, </a:t>
            </a:r>
          </a:p>
          <a:p>
            <a:pPr marL="469900" indent="-457200" algn="just" eaLnBrk="1" hangingPunct="1">
              <a:spcBef>
                <a:spcPts val="575"/>
              </a:spcBef>
              <a:buClr>
                <a:srgbClr val="CC3300"/>
              </a:buClr>
              <a:buFont typeface="+mj-lt"/>
              <a:buAutoNum type="arabicParenR"/>
            </a:pPr>
            <a:r>
              <a:rPr lang="en-US" sz="2400" dirty="0" smtClean="0">
                <a:latin typeface="Cambria" pitchFamily="18" charset="0"/>
              </a:rPr>
              <a:t>to determine main causes of coastal erosion, </a:t>
            </a:r>
          </a:p>
          <a:p>
            <a:pPr marL="469900" indent="-457200" algn="just" eaLnBrk="1" hangingPunct="1">
              <a:spcBef>
                <a:spcPts val="575"/>
              </a:spcBef>
              <a:buClr>
                <a:srgbClr val="CC3300"/>
              </a:buClr>
              <a:buFont typeface="+mj-lt"/>
              <a:buAutoNum type="arabicParenR"/>
            </a:pPr>
            <a:r>
              <a:rPr lang="en-US" sz="2400" dirty="0" smtClean="0">
                <a:latin typeface="Cambria" pitchFamily="18" charset="0"/>
              </a:rPr>
              <a:t>to </a:t>
            </a:r>
            <a:r>
              <a:rPr lang="en-US" sz="2400" dirty="0">
                <a:latin typeface="Cambria" pitchFamily="18" charset="0"/>
              </a:rPr>
              <a:t>design the most suitable coastal </a:t>
            </a:r>
            <a:r>
              <a:rPr lang="en-US" sz="2400" dirty="0" smtClean="0">
                <a:latin typeface="Cambria" pitchFamily="18" charset="0"/>
              </a:rPr>
              <a:t>protection structure,</a:t>
            </a:r>
          </a:p>
          <a:p>
            <a:pPr marL="469900" indent="-457200" algn="just" eaLnBrk="1" hangingPunct="1">
              <a:spcBef>
                <a:spcPts val="575"/>
              </a:spcBef>
              <a:buClr>
                <a:srgbClr val="CC3300"/>
              </a:buClr>
              <a:buFont typeface="+mj-lt"/>
              <a:buAutoNum type="arabicParenR"/>
            </a:pPr>
            <a:r>
              <a:rPr lang="en-US" sz="2400" dirty="0" smtClean="0">
                <a:latin typeface="Cambria" pitchFamily="18" charset="0"/>
              </a:rPr>
              <a:t>to predict </a:t>
            </a:r>
            <a:r>
              <a:rPr lang="en-US" sz="2400" dirty="0">
                <a:latin typeface="Cambria" pitchFamily="18" charset="0"/>
              </a:rPr>
              <a:t>the effects of </a:t>
            </a:r>
            <a:r>
              <a:rPr lang="en-US" sz="2400" dirty="0" smtClean="0">
                <a:latin typeface="Cambria" pitchFamily="18" charset="0"/>
              </a:rPr>
              <a:t>this structure </a:t>
            </a:r>
            <a:r>
              <a:rPr lang="en-US" sz="2400" dirty="0">
                <a:latin typeface="Cambria" pitchFamily="18" charset="0"/>
              </a:rPr>
              <a:t>on </a:t>
            </a:r>
            <a:r>
              <a:rPr lang="en-US" sz="2400" dirty="0" smtClean="0">
                <a:latin typeface="Cambria" pitchFamily="18" charset="0"/>
              </a:rPr>
              <a:t>beach morphology.</a:t>
            </a:r>
            <a:endParaRPr lang="en-GB" sz="2400" dirty="0" smtClean="0">
              <a:latin typeface="Cambria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2. SITE DESCRIPTION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1" y="772886"/>
            <a:ext cx="4139242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2.1. Sea level and tides</a:t>
            </a:r>
            <a:endParaRPr lang="en-US" sz="2400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tide </a:t>
            </a:r>
            <a:r>
              <a:rPr lang="en-US" dirty="0" smtClean="0">
                <a:latin typeface="Cambria" pitchFamily="18" charset="0"/>
              </a:rPr>
              <a:t>patterns: an </a:t>
            </a:r>
            <a:r>
              <a:rPr lang="en-US" dirty="0">
                <a:latin typeface="Cambria" pitchFamily="18" charset="0"/>
              </a:rPr>
              <a:t>irregular </a:t>
            </a:r>
            <a:r>
              <a:rPr lang="en-US" dirty="0" smtClean="0">
                <a:latin typeface="Cambria" pitchFamily="18" charset="0"/>
              </a:rPr>
              <a:t>semi-diurnal </a:t>
            </a:r>
            <a:r>
              <a:rPr lang="en-US" dirty="0">
                <a:latin typeface="Cambria" pitchFamily="18" charset="0"/>
              </a:rPr>
              <a:t>tide </a:t>
            </a:r>
            <a:r>
              <a:rPr lang="en-US" dirty="0" smtClean="0">
                <a:latin typeface="Cambria" pitchFamily="18" charset="0"/>
              </a:rPr>
              <a:t>with low tidal range </a:t>
            </a:r>
            <a:r>
              <a:rPr lang="en-US" dirty="0">
                <a:latin typeface="Cambria" pitchFamily="18" charset="0"/>
              </a:rPr>
              <a:t>of </a:t>
            </a:r>
            <a:r>
              <a:rPr lang="en-US" dirty="0" smtClean="0">
                <a:latin typeface="Cambria" pitchFamily="18" charset="0"/>
              </a:rPr>
              <a:t>20 </a:t>
            </a:r>
            <a:r>
              <a:rPr lang="en-US" dirty="0">
                <a:latin typeface="Cambria" pitchFamily="18" charset="0"/>
              </a:rPr>
              <a:t>cm and seldom exceeding </a:t>
            </a:r>
            <a:r>
              <a:rPr lang="en-US" b="1" dirty="0">
                <a:latin typeface="Cambria" pitchFamily="18" charset="0"/>
              </a:rPr>
              <a:t>30 </a:t>
            </a:r>
            <a:r>
              <a:rPr lang="en-US" b="1" dirty="0" smtClean="0">
                <a:latin typeface="Cambria" pitchFamily="18" charset="0"/>
              </a:rPr>
              <a:t>cm</a:t>
            </a:r>
            <a:r>
              <a:rPr lang="en-US" dirty="0" smtClean="0">
                <a:latin typeface="Cambria" pitchFamily="18" charset="0"/>
              </a:rPr>
              <a:t>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Tidal range in </a:t>
            </a:r>
            <a:r>
              <a:rPr lang="en-US" dirty="0">
                <a:latin typeface="Cambria" pitchFamily="18" charset="0"/>
              </a:rPr>
              <a:t>case of storm </a:t>
            </a:r>
            <a:r>
              <a:rPr lang="en-US" dirty="0" smtClean="0">
                <a:latin typeface="Cambria" pitchFamily="18" charset="0"/>
              </a:rPr>
              <a:t>surges: </a:t>
            </a:r>
            <a:r>
              <a:rPr lang="en-US" dirty="0">
                <a:latin typeface="Cambria" pitchFamily="18" charset="0"/>
              </a:rPr>
              <a:t>+ 55.3 cm to + 65.3 cm above </a:t>
            </a:r>
            <a:r>
              <a:rPr lang="en-US" dirty="0" smtClean="0">
                <a:latin typeface="Cambria" pitchFamily="18" charset="0"/>
              </a:rPr>
              <a:t>CM.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>
                <a:latin typeface="Cambria" pitchFamily="18" charset="0"/>
              </a:rPr>
              <a:t>The mean sea level (MSL</a:t>
            </a:r>
            <a:r>
              <a:rPr lang="en-US" dirty="0" smtClean="0">
                <a:latin typeface="Cambria" pitchFamily="18" charset="0"/>
              </a:rPr>
              <a:t>): </a:t>
            </a:r>
            <a:r>
              <a:rPr lang="en-US" b="1" dirty="0" smtClean="0">
                <a:latin typeface="Cambria" pitchFamily="18" charset="0"/>
              </a:rPr>
              <a:t>+39 cm </a:t>
            </a:r>
            <a:r>
              <a:rPr lang="en-US" dirty="0">
                <a:latin typeface="Cambria" pitchFamily="18" charset="0"/>
              </a:rPr>
              <a:t>above </a:t>
            </a:r>
            <a:r>
              <a:rPr lang="en-US" dirty="0" smtClean="0">
                <a:latin typeface="Cambria" pitchFamily="18" charset="0"/>
              </a:rPr>
              <a:t>CM.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85812"/>
            <a:ext cx="5514356" cy="3372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56" y="3429000"/>
            <a:ext cx="3553444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05" y="849086"/>
            <a:ext cx="4908195" cy="242751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819400" y="5410200"/>
            <a:ext cx="0" cy="12192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28600" y="5410200"/>
            <a:ext cx="25908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7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2. SITE DESCRIPTION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772448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2.2. Waves</a:t>
            </a:r>
            <a:endParaRPr lang="en-US" sz="2400" b="1" dirty="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3891721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9" y="3289808"/>
            <a:ext cx="5309400" cy="3491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/>
          <a:stretch/>
        </p:blipFill>
        <p:spPr>
          <a:xfrm>
            <a:off x="3890175" y="829742"/>
            <a:ext cx="5253825" cy="2446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/>
              <p:cNvSpPr txBox="1">
                <a:spLocks noChangeArrowheads="1"/>
              </p:cNvSpPr>
              <p:nvPr/>
            </p:nvSpPr>
            <p:spPr bwMode="auto">
              <a:xfrm>
                <a:off x="1" y="3200400"/>
                <a:ext cx="3834598" cy="2523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355600" indent="-3429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55600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smtClean="0">
                    <a:latin typeface="Cambria" pitchFamily="18" charset="0"/>
                  </a:rPr>
                  <a:t>W (36.92%), SW (28.84%) and SE waves (</a:t>
                </a:r>
                <a:r>
                  <a:rPr lang="en-US" dirty="0">
                    <a:latin typeface="Cambria" pitchFamily="18" charset="0"/>
                  </a:rPr>
                  <a:t>19.1</a:t>
                </a:r>
                <a:r>
                  <a:rPr lang="en-US" dirty="0" smtClean="0">
                    <a:latin typeface="Cambria" pitchFamily="18" charset="0"/>
                  </a:rPr>
                  <a:t>%).</a:t>
                </a: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smtClean="0">
                    <a:latin typeface="Cambria" pitchFamily="18" charset="0"/>
                  </a:rPr>
                  <a:t>SW waves </a:t>
                </a:r>
                <a:r>
                  <a:rPr lang="en-US" dirty="0">
                    <a:latin typeface="Cambria" pitchFamily="18" charset="0"/>
                  </a:rPr>
                  <a:t>⇒ the western </a:t>
                </a:r>
                <a:r>
                  <a:rPr lang="en-US" dirty="0" smtClean="0">
                    <a:latin typeface="Cambria" pitchFamily="18" charset="0"/>
                  </a:rPr>
                  <a:t>part.</a:t>
                </a: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>
                    <a:latin typeface="Cambria" pitchFamily="18" charset="0"/>
                  </a:rPr>
                  <a:t>SE </a:t>
                </a:r>
                <a:r>
                  <a:rPr lang="en-US" dirty="0" smtClean="0">
                    <a:latin typeface="Cambria" pitchFamily="18" charset="0"/>
                  </a:rPr>
                  <a:t>waves ⇒ the </a:t>
                </a:r>
                <a:r>
                  <a:rPr lang="en-US" dirty="0">
                    <a:latin typeface="Cambria" pitchFamily="18" charset="0"/>
                  </a:rPr>
                  <a:t>eastern </a:t>
                </a:r>
                <a:r>
                  <a:rPr lang="en-US" dirty="0" smtClean="0">
                    <a:latin typeface="Cambria" pitchFamily="18" charset="0"/>
                  </a:rPr>
                  <a:t>branch. </a:t>
                </a: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smtClean="0">
                    <a:latin typeface="Cambria" pitchFamily="18" charset="0"/>
                  </a:rPr>
                  <a:t>The highest waves </a:t>
                </a:r>
                <a:r>
                  <a:rPr lang="en-US" dirty="0">
                    <a:latin typeface="Cambria" pitchFamily="18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i="1" smtClean="0">
                        <a:latin typeface="Cambria Math"/>
                        <a:ea typeface="Cambria Math"/>
                      </a:rPr>
                      <m:t>≥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6.5 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r>
                  <a:rPr lang="en-US" dirty="0" smtClean="0">
                    <a:latin typeface="Cambria" pitchFamily="18" charset="0"/>
                  </a:rPr>
                  <a:t> occur in strong storms in winter, </a:t>
                </a:r>
              </a:p>
              <a:p>
                <a:pPr algn="just" eaLnBrk="1" hangingPunct="1">
                  <a:spcBef>
                    <a:spcPts val="575"/>
                  </a:spcBef>
                  <a:buClr>
                    <a:srgbClr val="CC3300"/>
                  </a:buClr>
                  <a:buFont typeface="Wingdings" pitchFamily="2" charset="2"/>
                  <a:buChar char=""/>
                </a:pPr>
                <a:r>
                  <a:rPr lang="en-US" dirty="0" smtClean="0">
                    <a:latin typeface="Cambria" pitchFamily="18" charset="0"/>
                  </a:rPr>
                  <a:t>The </a:t>
                </a:r>
                <a:r>
                  <a:rPr lang="en-US" dirty="0">
                    <a:latin typeface="Cambria" pitchFamily="18" charset="0"/>
                  </a:rPr>
                  <a:t>wave heights are 99% below 3 m </a:t>
                </a:r>
                <a:r>
                  <a:rPr lang="en-US" dirty="0" smtClean="0">
                    <a:latin typeface="Cambria" pitchFamily="18" charset="0"/>
                  </a:rPr>
                  <a:t>in summer.</a:t>
                </a:r>
              </a:p>
            </p:txBody>
          </p:sp>
        </mc:Choice>
        <mc:Fallback xmlns="">
          <p:sp>
            <p:nvSpPr>
              <p:cNvPr id="7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200400"/>
                <a:ext cx="3834598" cy="2523768"/>
              </a:xfrm>
              <a:prstGeom prst="rect">
                <a:avLst/>
              </a:prstGeom>
              <a:blipFill rotWithShape="1">
                <a:blip r:embed="rId5"/>
                <a:stretch>
                  <a:fillRect l="-3021" t="-3140" r="-3657" b="-43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48430" y="2590800"/>
            <a:ext cx="376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Rose </a:t>
            </a:r>
            <a:r>
              <a:rPr lang="en-US" b="1" i="1" dirty="0">
                <a:latin typeface="Cambria" pitchFamily="18" charset="0"/>
              </a:rPr>
              <a:t>of </a:t>
            </a:r>
            <a:r>
              <a:rPr lang="en-US" b="1" i="1" dirty="0" smtClean="0">
                <a:latin typeface="Cambria" pitchFamily="18" charset="0"/>
              </a:rPr>
              <a:t>waves </a:t>
            </a:r>
            <a:r>
              <a:rPr lang="en-US" b="1" i="1" dirty="0">
                <a:latin typeface="Cambria" pitchFamily="18" charset="0"/>
              </a:rPr>
              <a:t>in </a:t>
            </a:r>
            <a:r>
              <a:rPr lang="en-US" b="1" i="1" dirty="0" err="1" smtClean="0">
                <a:latin typeface="Cambria" pitchFamily="18" charset="0"/>
              </a:rPr>
              <a:t>Porquerolles</a:t>
            </a:r>
            <a:r>
              <a:rPr lang="en-US" b="1" i="1" dirty="0" smtClean="0">
                <a:latin typeface="Cambria" pitchFamily="18" charset="0"/>
              </a:rPr>
              <a:t> island from 1992 to 2015</a:t>
            </a:r>
            <a:r>
              <a:rPr lang="en-US" b="1" i="1" dirty="0">
                <a:latin typeface="Cambria" pitchFamily="18" charset="0"/>
              </a:rPr>
              <a:t>.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11" name="object 3"/>
          <p:cNvSpPr txBox="1">
            <a:spLocks noChangeArrowheads="1"/>
          </p:cNvSpPr>
          <p:nvPr/>
        </p:nvSpPr>
        <p:spPr bwMode="auto">
          <a:xfrm>
            <a:off x="0" y="5750004"/>
            <a:ext cx="3886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"/>
            </a:pPr>
            <a:r>
              <a:rPr lang="en-US" b="1" i="1" dirty="0" smtClean="0">
                <a:latin typeface="Cambria" pitchFamily="18" charset="0"/>
              </a:rPr>
              <a:t>Because of low tidal range, waves have the large influence on the coastal morphology of the eastern </a:t>
            </a:r>
            <a:r>
              <a:rPr lang="en-US" b="1" i="1" dirty="0" err="1" smtClean="0">
                <a:latin typeface="Cambria" pitchFamily="18" charset="0"/>
              </a:rPr>
              <a:t>Giens</a:t>
            </a:r>
            <a:r>
              <a:rPr lang="en-US" b="1" i="1" dirty="0" smtClean="0">
                <a:latin typeface="Cambria" pitchFamily="18" charset="0"/>
              </a:rPr>
              <a:t> tombolo (</a:t>
            </a:r>
            <a:r>
              <a:rPr lang="en-US" b="1" i="1" dirty="0" err="1" smtClean="0">
                <a:latin typeface="Cambria" pitchFamily="18" charset="0"/>
              </a:rPr>
              <a:t>Sogreah</a:t>
            </a:r>
            <a:r>
              <a:rPr lang="en-US" b="1" i="1" dirty="0" smtClean="0">
                <a:latin typeface="Cambria" pitchFamily="18" charset="0"/>
              </a:rPr>
              <a:t>, 1988).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7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02513"/>
            <a:ext cx="7543800" cy="430887"/>
          </a:xfrm>
        </p:spPr>
        <p:txBody>
          <a:bodyPr rtlCol="0"/>
          <a:lstStyle/>
          <a:p>
            <a:pPr marL="21101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30" dirty="0" smtClean="0">
                <a:latin typeface="Cambria" pitchFamily="18" charset="0"/>
              </a:rPr>
              <a:t>2. SITE DESCRIPTION</a:t>
            </a:r>
            <a:endParaRPr spc="-30" dirty="0">
              <a:latin typeface="Cambria" pitchFamily="18" charset="0"/>
            </a:endParaRPr>
          </a:p>
        </p:txBody>
      </p:sp>
      <p:sp>
        <p:nvSpPr>
          <p:cNvPr id="8196" name="object 3"/>
          <p:cNvSpPr txBox="1">
            <a:spLocks noChangeArrowheads="1"/>
          </p:cNvSpPr>
          <p:nvPr/>
        </p:nvSpPr>
        <p:spPr bwMode="auto">
          <a:xfrm>
            <a:off x="0" y="697302"/>
            <a:ext cx="5419812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2.3. Winds</a:t>
            </a:r>
            <a:endParaRPr lang="en-US" sz="2400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NE, E </a:t>
            </a:r>
            <a:r>
              <a:rPr lang="en-US" dirty="0">
                <a:latin typeface="Cambria" pitchFamily="18" charset="0"/>
              </a:rPr>
              <a:t>and </a:t>
            </a:r>
            <a:r>
              <a:rPr lang="en-US" dirty="0" smtClean="0">
                <a:latin typeface="Cambria" pitchFamily="18" charset="0"/>
              </a:rPr>
              <a:t>SE </a:t>
            </a:r>
            <a:r>
              <a:rPr lang="en-US" dirty="0">
                <a:latin typeface="Cambria" pitchFamily="18" charset="0"/>
              </a:rPr>
              <a:t>winds (28.07% of total regime) </a:t>
            </a:r>
            <a:r>
              <a:rPr lang="en-US" dirty="0" smtClean="0">
                <a:latin typeface="Cambria" pitchFamily="18" charset="0"/>
              </a:rPr>
              <a:t>⇒the </a:t>
            </a:r>
            <a:r>
              <a:rPr lang="en-US" dirty="0">
                <a:latin typeface="Cambria" pitchFamily="18" charset="0"/>
              </a:rPr>
              <a:t>incident waves to the coast of </a:t>
            </a:r>
            <a:r>
              <a:rPr lang="en-US" dirty="0" err="1">
                <a:latin typeface="Cambria" pitchFamily="18" charset="0"/>
              </a:rPr>
              <a:t>Hyères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bay.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W </a:t>
            </a:r>
            <a:r>
              <a:rPr lang="en-US" dirty="0">
                <a:latin typeface="Cambria" pitchFamily="18" charset="0"/>
              </a:rPr>
              <a:t>and </a:t>
            </a:r>
            <a:r>
              <a:rPr lang="en-US" dirty="0" smtClean="0">
                <a:latin typeface="Cambria" pitchFamily="18" charset="0"/>
              </a:rPr>
              <a:t>SW winds (25.66</a:t>
            </a:r>
            <a:r>
              <a:rPr lang="en-US" dirty="0">
                <a:latin typeface="Cambria" pitchFamily="18" charset="0"/>
              </a:rPr>
              <a:t>%) </a:t>
            </a:r>
            <a:r>
              <a:rPr lang="en-US" dirty="0" smtClean="0">
                <a:latin typeface="Cambria" pitchFamily="18" charset="0"/>
              </a:rPr>
              <a:t>⇒ </a:t>
            </a:r>
            <a:r>
              <a:rPr lang="en-US" dirty="0">
                <a:latin typeface="Cambria" pitchFamily="18" charset="0"/>
              </a:rPr>
              <a:t>wave agitation and the coastal morphology in </a:t>
            </a:r>
            <a:r>
              <a:rPr lang="en-US" dirty="0" err="1">
                <a:latin typeface="Cambria" pitchFamily="18" charset="0"/>
              </a:rPr>
              <a:t>Giens</a:t>
            </a:r>
            <a:r>
              <a:rPr lang="en-US" dirty="0">
                <a:latin typeface="Cambria" pitchFamily="18" charset="0"/>
              </a:rPr>
              <a:t> gulf</a:t>
            </a:r>
            <a:r>
              <a:rPr lang="en-US" dirty="0" smtClean="0">
                <a:latin typeface="Cambria" pitchFamily="18" charset="0"/>
              </a:rPr>
              <a:t>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In </a:t>
            </a:r>
            <a:r>
              <a:rPr lang="en-US" dirty="0">
                <a:latin typeface="Cambria" pitchFamily="18" charset="0"/>
              </a:rPr>
              <a:t>the </a:t>
            </a:r>
            <a:r>
              <a:rPr lang="en-US" dirty="0" smtClean="0">
                <a:latin typeface="Cambria" pitchFamily="18" charset="0"/>
              </a:rPr>
              <a:t>summer: SW </a:t>
            </a:r>
            <a:r>
              <a:rPr lang="en-US" dirty="0">
                <a:latin typeface="Cambria" pitchFamily="18" charset="0"/>
              </a:rPr>
              <a:t>(20.89%) </a:t>
            </a:r>
            <a:r>
              <a:rPr lang="en-US" dirty="0" smtClean="0">
                <a:latin typeface="Cambria" pitchFamily="18" charset="0"/>
              </a:rPr>
              <a:t>and SE </a:t>
            </a:r>
            <a:r>
              <a:rPr lang="en-US" dirty="0">
                <a:latin typeface="Cambria" pitchFamily="18" charset="0"/>
              </a:rPr>
              <a:t>(12%) winds, </a:t>
            </a:r>
            <a:endParaRPr lang="en-US" dirty="0" smtClean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In </a:t>
            </a:r>
            <a:r>
              <a:rPr lang="en-US" dirty="0">
                <a:latin typeface="Cambria" pitchFamily="18" charset="0"/>
              </a:rPr>
              <a:t>the </a:t>
            </a:r>
            <a:r>
              <a:rPr lang="en-US" dirty="0" smtClean="0">
                <a:latin typeface="Cambria" pitchFamily="18" charset="0"/>
              </a:rPr>
              <a:t>winter: NW (36.75%) </a:t>
            </a:r>
            <a:r>
              <a:rPr lang="en-US" dirty="0">
                <a:latin typeface="Cambria" pitchFamily="18" charset="0"/>
              </a:rPr>
              <a:t>and </a:t>
            </a:r>
            <a:r>
              <a:rPr lang="en-US" dirty="0" smtClean="0">
                <a:latin typeface="Cambria" pitchFamily="18" charset="0"/>
              </a:rPr>
              <a:t>NE (9.32%) winds.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" b="2420"/>
          <a:stretch/>
        </p:blipFill>
        <p:spPr>
          <a:xfrm>
            <a:off x="5562600" y="685800"/>
            <a:ext cx="3441152" cy="3108276"/>
          </a:xfrm>
          <a:prstGeom prst="rect">
            <a:avLst/>
          </a:prstGeom>
        </p:spPr>
      </p:pic>
      <p:sp>
        <p:nvSpPr>
          <p:cNvPr id="10" name="object 3"/>
          <p:cNvSpPr txBox="1">
            <a:spLocks noChangeArrowheads="1"/>
          </p:cNvSpPr>
          <p:nvPr/>
        </p:nvSpPr>
        <p:spPr bwMode="auto">
          <a:xfrm>
            <a:off x="5382431" y="3713202"/>
            <a:ext cx="376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ctr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b="1" i="1" dirty="0" smtClean="0">
                <a:latin typeface="Cambria" pitchFamily="18" charset="0"/>
              </a:rPr>
              <a:t>Rose </a:t>
            </a:r>
            <a:r>
              <a:rPr lang="en-US" b="1" i="1" dirty="0">
                <a:latin typeface="Cambria" pitchFamily="18" charset="0"/>
              </a:rPr>
              <a:t>of winds in B.A.N. </a:t>
            </a:r>
            <a:r>
              <a:rPr lang="en-US" b="1" i="1" dirty="0" err="1">
                <a:latin typeface="Cambria" pitchFamily="18" charset="0"/>
              </a:rPr>
              <a:t>Hyères</a:t>
            </a:r>
            <a:r>
              <a:rPr lang="en-US" b="1" i="1" dirty="0">
                <a:latin typeface="Cambria" pitchFamily="18" charset="0"/>
              </a:rPr>
              <a:t> station for the period 1999-2015.</a:t>
            </a:r>
            <a:endParaRPr lang="en-US" b="1" i="1" dirty="0" smtClean="0">
              <a:latin typeface="Cambria" pitchFamily="18" charset="0"/>
            </a:endParaRPr>
          </a:p>
        </p:txBody>
      </p:sp>
      <p:sp>
        <p:nvSpPr>
          <p:cNvPr id="6" name="object 3"/>
          <p:cNvSpPr txBox="1">
            <a:spLocks noChangeArrowheads="1"/>
          </p:cNvSpPr>
          <p:nvPr/>
        </p:nvSpPr>
        <p:spPr bwMode="auto">
          <a:xfrm>
            <a:off x="-1" y="3833842"/>
            <a:ext cx="5431314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55600" indent="-3429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2700" indent="0" algn="just" eaLnBrk="1" hangingPunct="1">
              <a:spcBef>
                <a:spcPts val="575"/>
              </a:spcBef>
              <a:buClr>
                <a:srgbClr val="CC3300"/>
              </a:buClr>
            </a:pPr>
            <a:r>
              <a:rPr lang="en-US" sz="2400" b="1" dirty="0" smtClean="0">
                <a:latin typeface="Cambria" pitchFamily="18" charset="0"/>
              </a:rPr>
              <a:t>2.4. Rough seas and Storms</a:t>
            </a:r>
            <a:endParaRPr lang="en-US" sz="2400" b="1" dirty="0">
              <a:latin typeface="Cambria" pitchFamily="18" charset="0"/>
            </a:endParaRP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Most </a:t>
            </a:r>
            <a:r>
              <a:rPr lang="en-US" dirty="0">
                <a:latin typeface="Cambria" pitchFamily="18" charset="0"/>
              </a:rPr>
              <a:t>of storms approached the coast </a:t>
            </a:r>
            <a:r>
              <a:rPr lang="en-US" dirty="0" smtClean="0">
                <a:latin typeface="Cambria" pitchFamily="18" charset="0"/>
              </a:rPr>
              <a:t>of </a:t>
            </a:r>
            <a:r>
              <a:rPr lang="en-US" dirty="0" err="1">
                <a:latin typeface="Cambria" pitchFamily="18" charset="0"/>
              </a:rPr>
              <a:t>Hyères</a:t>
            </a:r>
            <a:r>
              <a:rPr lang="en-US" dirty="0">
                <a:latin typeface="Cambria" pitchFamily="18" charset="0"/>
              </a:rPr>
              <a:t> bay </a:t>
            </a:r>
            <a:r>
              <a:rPr lang="en-US" dirty="0" smtClean="0">
                <a:latin typeface="Cambria" pitchFamily="18" charset="0"/>
              </a:rPr>
              <a:t>from </a:t>
            </a:r>
            <a:r>
              <a:rPr lang="en-US" dirty="0">
                <a:latin typeface="Cambria" pitchFamily="18" charset="0"/>
              </a:rPr>
              <a:t>the east </a:t>
            </a:r>
            <a:r>
              <a:rPr lang="en-US" dirty="0" smtClean="0">
                <a:latin typeface="Cambria" pitchFamily="18" charset="0"/>
              </a:rPr>
              <a:t>sector. 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Most of rough seas and storms in the winter (December-February).</a:t>
            </a:r>
          </a:p>
          <a:p>
            <a:pPr algn="just" eaLnBrk="1" hangingPunct="1">
              <a:spcBef>
                <a:spcPts val="575"/>
              </a:spcBef>
              <a:buClr>
                <a:srgbClr val="CC3300"/>
              </a:buClr>
              <a:buFont typeface="Wingdings" pitchFamily="2" charset="2"/>
              <a:buChar char=""/>
            </a:pPr>
            <a:r>
              <a:rPr lang="en-US" dirty="0" smtClean="0">
                <a:latin typeface="Cambria" pitchFamily="18" charset="0"/>
              </a:rPr>
              <a:t>The </a:t>
            </a:r>
            <a:r>
              <a:rPr lang="en-US" dirty="0">
                <a:latin typeface="Cambria" pitchFamily="18" charset="0"/>
              </a:rPr>
              <a:t>strongest storm </a:t>
            </a:r>
            <a:r>
              <a:rPr lang="en-US" dirty="0" smtClean="0">
                <a:latin typeface="Cambria" pitchFamily="18" charset="0"/>
              </a:rPr>
              <a:t>(24</a:t>
            </a:r>
            <a:r>
              <a:rPr lang="en-US" baseline="30000" dirty="0" smtClean="0">
                <a:latin typeface="Cambria" pitchFamily="18" charset="0"/>
              </a:rPr>
              <a:t>th</a:t>
            </a:r>
            <a:r>
              <a:rPr lang="en-US" dirty="0">
                <a:latin typeface="Cambria" pitchFamily="18" charset="0"/>
              </a:rPr>
              <a:t>, January, </a:t>
            </a:r>
            <a:r>
              <a:rPr lang="en-US" dirty="0" smtClean="0">
                <a:latin typeface="Cambria" pitchFamily="18" charset="0"/>
              </a:rPr>
              <a:t>2007): </a:t>
            </a:r>
            <a:r>
              <a:rPr lang="en-US" i="1" dirty="0" err="1" smtClean="0">
                <a:latin typeface="Cambria" pitchFamily="18" charset="0"/>
              </a:rPr>
              <a:t>H</a:t>
            </a:r>
            <a:r>
              <a:rPr lang="en-US" i="1" baseline="-25000" dirty="0" err="1" smtClean="0">
                <a:latin typeface="Cambria" pitchFamily="18" charset="0"/>
              </a:rPr>
              <a:t>s</a:t>
            </a:r>
            <a:r>
              <a:rPr lang="en-US" dirty="0" smtClean="0">
                <a:latin typeface="Cambria" pitchFamily="18" charset="0"/>
              </a:rPr>
              <a:t>=6.8 m, </a:t>
            </a:r>
            <a:r>
              <a:rPr lang="en-US" dirty="0" smtClean="0">
                <a:latin typeface="Cambria" pitchFamily="18" charset="0"/>
                <a:sym typeface="Symbol"/>
              </a:rPr>
              <a:t></a:t>
            </a:r>
            <a:r>
              <a:rPr lang="en-US" dirty="0" smtClean="0">
                <a:latin typeface="Cambria" pitchFamily="18" charset="0"/>
              </a:rPr>
              <a:t>the tri-decadal storm.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6653" r="23855" b="21648"/>
          <a:stretch/>
        </p:blipFill>
        <p:spPr bwMode="auto">
          <a:xfrm>
            <a:off x="5802702" y="4300574"/>
            <a:ext cx="3124200" cy="179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9" t="53365" r="1823" b="32956"/>
          <a:stretch/>
        </p:blipFill>
        <p:spPr bwMode="auto">
          <a:xfrm>
            <a:off x="8010117" y="6096000"/>
            <a:ext cx="1109441" cy="49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9" t="34614" r="1823" b="53577"/>
          <a:stretch/>
        </p:blipFill>
        <p:spPr bwMode="auto">
          <a:xfrm>
            <a:off x="5802702" y="6112520"/>
            <a:ext cx="1200018" cy="46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9" t="47936" r="1823" b="47459"/>
          <a:stretch/>
        </p:blipFill>
        <p:spPr bwMode="auto">
          <a:xfrm>
            <a:off x="6865206" y="6112520"/>
            <a:ext cx="1200018" cy="1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D657C-B521-41D8-8501-51E8F40B7D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4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8017</TotalTime>
  <Words>4148</Words>
  <Application>Microsoft Macintosh PowerPoint</Application>
  <PresentationFormat>Présentation à l'écran (4:3)</PresentationFormat>
  <Paragraphs>791</Paragraphs>
  <Slides>52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Cambria</vt:lpstr>
      <vt:lpstr>Cambria Math</vt:lpstr>
      <vt:lpstr>Symbol</vt:lpstr>
      <vt:lpstr>Wingdings</vt:lpstr>
      <vt:lpstr>Office Theme</vt:lpstr>
      <vt:lpstr>Présentation PowerPoint</vt:lpstr>
      <vt:lpstr>CONTENT</vt:lpstr>
      <vt:lpstr>1. INTRODUCTION</vt:lpstr>
      <vt:lpstr>1. INTRODUCTION</vt:lpstr>
      <vt:lpstr>1. INTRODUCTION</vt:lpstr>
      <vt:lpstr>1. INTRODUCTION</vt:lpstr>
      <vt:lpstr>2. SITE DESCRIPTION</vt:lpstr>
      <vt:lpstr>2. SITE DESCRIPTION</vt:lpstr>
      <vt:lpstr>2. SITE DESCRIPTION</vt:lpstr>
      <vt:lpstr>2. SITE DESCRIPTION</vt:lpstr>
      <vt:lpstr>2. SITE DESCRIPTION</vt:lpstr>
      <vt:lpstr>3. METHODOLOGY</vt:lpstr>
      <vt:lpstr>3. METHODOLOGY</vt:lpstr>
      <vt:lpstr>3. METHODOLOGY</vt:lpstr>
      <vt:lpstr>3. METHODOLOGY</vt:lpstr>
      <vt:lpstr>3. METHODOLOGY</vt:lpstr>
      <vt:lpstr>3. METHODOLOGY</vt:lpstr>
      <vt:lpstr>3. METHODOLOGY</vt:lpstr>
      <vt:lpstr>3. METHODOLOGY</vt:lpstr>
      <vt:lpstr>4. DISCUSSION OF MORPHOLOGICAL CHANGES</vt:lpstr>
      <vt:lpstr>4. DISCUSSION OF MORPHOLOGICAL CHANGES</vt:lpstr>
      <vt:lpstr>4. DISCUSSION OF MORPHOLOGICAL CHANGES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5. DISCUSSION OF HD AND ST</vt:lpstr>
      <vt:lpstr>6. PROPOSAL OF PROTECTIVE MEASURE</vt:lpstr>
      <vt:lpstr>6. PROPOSAL OF PROTECTIVE MEASURE</vt:lpstr>
      <vt:lpstr>6. PROPOSAL OF PROTECTIVE MEASURE</vt:lpstr>
      <vt:lpstr>6. PROPOSAL OF PROTECTIVE MEASURE</vt:lpstr>
      <vt:lpstr>6. PROPOSAL OF PROTECTIVE MEASURE</vt:lpstr>
      <vt:lpstr>6. PROPOSAL OF PROTECTIVE MEASURE</vt:lpstr>
      <vt:lpstr>6. PROPOSAL OF PROTECTIVE MEASURE</vt:lpstr>
      <vt:lpstr>6. PROPOSAL OF PROTECTIVE MEASURE</vt:lpstr>
      <vt:lpstr>6. PROPOSAL OF PROTECTIVE MEASURE</vt:lpstr>
      <vt:lpstr>6. PROPOSAL OF PROTECTIVE MEASURE</vt:lpstr>
      <vt:lpstr>6. PROPOSAL OF PROTECTIVE MEASURE</vt:lpstr>
      <vt:lpstr>7. CONCLUSIONS</vt:lpstr>
      <vt:lpstr>PUBLICATIONS</vt:lpstr>
      <vt:lpstr>Présentation PowerPoint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ADMIN</dc:creator>
  <cp:lastModifiedBy>Utilisateur de Microsoft Office</cp:lastModifiedBy>
  <cp:revision>585</cp:revision>
  <dcterms:created xsi:type="dcterms:W3CDTF">2015-08-23T21:38:34Z</dcterms:created>
  <dcterms:modified xsi:type="dcterms:W3CDTF">2018-02-28T10:13:48Z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2013-08-09T00:00:00Z</vt:filetime>
  </property>
  <property fmtid="{D5CDD505-2E9C-101B-9397-08002B2CF9AE}" pid="3" name="LastSaved">
    <vt:filetime>2015-08-23T00:00:00Z</vt:filetime>
  </property>
</Properties>
</file>